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13.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21.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23.xml.rels" ContentType="application/vnd.openxmlformats-package.relationships+xml"/>
  <Override PartName="/ppt/notesSlides/_rels/notesSlide38.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5.xml.rels" ContentType="application/vnd.openxmlformats-package.relationships+xml"/>
  <Override PartName="/ppt/notesSlides/_rels/notesSlide9.xml.rels" ContentType="application/vnd.openxmlformats-package.relationships+xml"/>
  <Override PartName="/ppt/notesSlides/_rels/notesSlide24.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notesSlide21.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3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_rels/presentation.xml.rels" ContentType="application/vnd.openxmlformats-package.relationships+xml"/>
  <Override PartName="/ppt/media/image27.png" ContentType="image/png"/>
  <Override PartName="/ppt/media/image33.jpeg" ContentType="image/jpeg"/>
  <Override PartName="/ppt/media/image26.png" ContentType="image/png"/>
  <Override PartName="/ppt/media/image24.png" ContentType="image/png"/>
  <Override PartName="/ppt/media/image22.png" ContentType="image/png"/>
  <Override PartName="/ppt/media/image21.png" ContentType="image/png"/>
  <Override PartName="/ppt/media/image19.png" ContentType="image/png"/>
  <Override PartName="/ppt/media/image20.png" ContentType="image/png"/>
  <Override PartName="/ppt/media/image2.jpeg" ContentType="image/jpeg"/>
  <Override PartName="/ppt/media/image18.png" ContentType="image/png"/>
  <Override PartName="/ppt/media/hdphoto2.wdp" ContentType="image/vnd.ms-photo"/>
  <Override PartName="/ppt/media/image9.png" ContentType="image/png"/>
  <Override PartName="/ppt/media/image7.png" ContentType="image/png"/>
  <Override PartName="/ppt/media/image37.png" ContentType="image/png"/>
  <Override PartName="/ppt/media/image14.jpeg" ContentType="image/jpeg"/>
  <Override PartName="/ppt/media/image8.png" ContentType="image/png"/>
  <Override PartName="/ppt/media/image38.png" ContentType="image/png"/>
  <Override PartName="/ppt/media/image5.gif" ContentType="image/gif"/>
  <Override PartName="/ppt/media/image28.png" ContentType="image/png"/>
  <Override PartName="/ppt/media/image16.png" ContentType="image/png"/>
  <Override PartName="/ppt/media/image29.png" ContentType="image/png"/>
  <Override PartName="/ppt/media/image31.png" ContentType="image/png"/>
  <Override PartName="/ppt/media/image34.png" ContentType="image/png"/>
  <Override PartName="/ppt/media/image12.jpeg" ContentType="image/jpeg"/>
  <Override PartName="/ppt/media/image35.png" ContentType="image/png"/>
  <Override PartName="/ppt/media/hdphoto1.wdp" ContentType="image/vnd.ms-photo"/>
  <Override PartName="/ppt/media/image11.png" ContentType="image/png"/>
  <Override PartName="/ppt/media/image6.png" ContentType="image/png"/>
  <Override PartName="/ppt/media/image36.png" ContentType="image/png"/>
  <Override PartName="/ppt/media/image4.jpeg" ContentType="image/jpeg"/>
  <Override PartName="/ppt/media/image25.png" ContentType="image/png"/>
  <Override PartName="/ppt/media/image30.png" ContentType="image/png"/>
  <Override PartName="/ppt/media/image3.jpeg" ContentType="image/jpeg"/>
  <Override PartName="/ppt/media/image15.png" ContentType="image/png"/>
  <Override PartName="/ppt/media/image1.jpeg" ContentType="image/jpeg"/>
  <Override PartName="/ppt/media/image10.png" ContentType="image/png"/>
  <Override PartName="/ppt/media/image13.jpeg" ContentType="image/jpeg"/>
  <Override PartName="/ppt/media/image23.png" ContentType="image/png"/>
  <Override PartName="/ppt/media/image32.jpeg" ContentType="image/jpeg"/>
  <Override PartName="/ppt/media/image17.png" ContentType="image/png"/>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2.xml.rels" ContentType="application/vnd.openxmlformats-package.relationships+xml"/>
  <Override PartName="/ppt/slideLayouts/_rels/slideLayout112.xml.rels" ContentType="application/vnd.openxmlformats-package.relationships+xml"/>
  <Override PartName="/ppt/slideLayouts/_rels/slideLayout108.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_rels/slideLayout118.xml.rels" ContentType="application/vnd.openxmlformats-package.relationships+xml"/>
  <Override PartName="/ppt/slideLayouts/_rels/slideLayout75.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107.xml.rels" ContentType="application/vnd.openxmlformats-package.relationships+xml"/>
  <Override PartName="/ppt/slideLayouts/_rels/slideLayout65.xml.rels" ContentType="application/vnd.openxmlformats-package.relationships+xml"/>
  <Override PartName="/ppt/slideLayouts/_rels/slideLayout117.xml.rels" ContentType="application/vnd.openxmlformats-package.relationships+xml"/>
  <Override PartName="/ppt/slideLayouts/_rels/slideLayout74.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80.xml.rels" ContentType="application/vnd.openxmlformats-package.relationships+xml"/>
  <Override PartName="/ppt/slideLayouts/_rels/slideLayout106.xml.rels" ContentType="application/vnd.openxmlformats-package.relationships+xml"/>
  <Override PartName="/ppt/slideLayouts/_rels/slideLayout64.xml.rels" ContentType="application/vnd.openxmlformats-package.relationships+xml"/>
  <Override PartName="/ppt/slideLayouts/_rels/slideLayout116.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30.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4.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115.xml.rels" ContentType="application/vnd.openxmlformats-package.relationships+xml"/>
  <Override PartName="/ppt/slideLayouts/_rels/slideLayout100.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91.xml.rels" ContentType="application/vnd.openxmlformats-package.relationships+xml"/>
  <Override PartName="/ppt/slideLayouts/_rels/slideLayout50.xml.rels" ContentType="application/vnd.openxmlformats-package.relationships+xml"/>
  <Override PartName="/ppt/slideLayouts/_rels/slideLayout99.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0.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101.xml.rels" ContentType="application/vnd.openxmlformats-package.relationships+xml"/>
  <Override PartName="/ppt/slideLayouts/_rels/slideLayout86.xml.rels" ContentType="application/vnd.openxmlformats-package.relationships+xml"/>
  <Override PartName="/ppt/slideLayouts/_rels/slideLayout77.xml.rels" ContentType="application/vnd.openxmlformats-package.relationships+xml"/>
  <Override PartName="/ppt/slideLayouts/_rels/slideLayout102.xml.rels" ContentType="application/vnd.openxmlformats-package.relationships+xml"/>
  <Override PartName="/ppt/slideLayouts/_rels/slideLayout120.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0.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101.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77.xml" ContentType="application/vnd.openxmlformats-officedocument.presentationml.slideLayout+xml"/>
  <Override PartName="/ppt/slideLayouts/slideLayout120.xml" ContentType="application/vnd.openxmlformats-officedocument.presentationml.slideLayout+xml"/>
  <Override PartName="/ppt/slideLayouts/slideLayout6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5.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4.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3.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0.xml" ContentType="application/vnd.openxmlformats-officedocument.presentationml.slideLayout+xml"/>
  <Override PartName="/ppt/slideLayouts/slideLayout93.xml" ContentType="application/vnd.openxmlformats-officedocument.presentationml.slideLayout+xml"/>
  <Override PartName="/ppt/slideLayouts/slideLayout2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39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E" sz="2000" spc="-1" strike="noStrike">
                <a:latin typeface="Arial"/>
              </a:rPr>
              <a:t>Click to edit the notes format</a:t>
            </a:r>
            <a:endParaRPr b="0" lang="en-IE" sz="2000" spc="-1" strike="noStrike">
              <a:latin typeface="Arial"/>
            </a:endParaRPr>
          </a:p>
        </p:txBody>
      </p:sp>
      <p:sp>
        <p:nvSpPr>
          <p:cNvPr id="39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E" sz="1400" spc="-1" strike="noStrike">
                <a:latin typeface="Times New Roman"/>
              </a:rPr>
              <a:t>&lt;header&gt;</a:t>
            </a:r>
            <a:endParaRPr b="0" lang="en-IE" sz="1400" spc="-1" strike="noStrike">
              <a:latin typeface="Times New Roman"/>
            </a:endParaRPr>
          </a:p>
        </p:txBody>
      </p:sp>
      <p:sp>
        <p:nvSpPr>
          <p:cNvPr id="398"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IE" sz="1400" spc="-1" strike="noStrike">
                <a:latin typeface="Times New Roman"/>
              </a:defRPr>
            </a:lvl1pPr>
          </a:lstStyle>
          <a:p>
            <a:pPr algn="r">
              <a:buNone/>
            </a:pPr>
            <a:r>
              <a:rPr b="0" lang="en-IE" sz="1400" spc="-1" strike="noStrike">
                <a:latin typeface="Times New Roman"/>
              </a:rPr>
              <a:t>&lt;date/time&gt;</a:t>
            </a:r>
            <a:endParaRPr b="0" lang="en-IE" sz="1400" spc="-1" strike="noStrike">
              <a:latin typeface="Times New Roman"/>
            </a:endParaRPr>
          </a:p>
        </p:txBody>
      </p:sp>
      <p:sp>
        <p:nvSpPr>
          <p:cNvPr id="399"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IE" sz="1400" spc="-1" strike="noStrike">
                <a:latin typeface="Times New Roman"/>
              </a:defRPr>
            </a:lvl1pPr>
          </a:lstStyle>
          <a:p>
            <a:r>
              <a:rPr b="0" lang="en-IE" sz="1400" spc="-1" strike="noStrike">
                <a:latin typeface="Times New Roman"/>
              </a:rPr>
              <a:t>&lt;footer&gt;</a:t>
            </a:r>
            <a:endParaRPr b="0" lang="en-IE" sz="1400" spc="-1" strike="noStrike">
              <a:latin typeface="Times New Roman"/>
            </a:endParaRPr>
          </a:p>
        </p:txBody>
      </p:sp>
      <p:sp>
        <p:nvSpPr>
          <p:cNvPr id="400"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IE" sz="1400" spc="-1" strike="noStrike">
                <a:latin typeface="Times New Roman"/>
              </a:defRPr>
            </a:lvl1pPr>
          </a:lstStyle>
          <a:p>
            <a:pPr algn="r">
              <a:buNone/>
            </a:pPr>
            <a:fld id="{E1FFA01A-9B3F-4370-9BBC-B1CB9CF8D45F}" type="slidenum">
              <a:rPr b="0" lang="en-IE" sz="1400" spc="-1" strike="noStrike">
                <a:latin typeface="Times New Roman"/>
              </a:rPr>
              <a:t>&lt;number&gt;</a:t>
            </a:fld>
            <a:endParaRPr b="0" lang="en-I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685800" y="1143000"/>
            <a:ext cx="5486040" cy="3085920"/>
          </a:xfrm>
          <a:prstGeom prst="rect">
            <a:avLst/>
          </a:prstGeom>
          <a:ln w="0">
            <a:noFill/>
          </a:ln>
        </p:spPr>
      </p:sp>
      <p:sp>
        <p:nvSpPr>
          <p:cNvPr id="54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So, bascically…</a:t>
            </a:r>
            <a:endParaRPr b="0" lang="en-IE" sz="2000" spc="-1" strike="noStrike">
              <a:latin typeface="Arial"/>
            </a:endParaRPr>
          </a:p>
        </p:txBody>
      </p:sp>
      <p:sp>
        <p:nvSpPr>
          <p:cNvPr id="550"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A8D33BBA-B100-4A3E-8E1F-B5703BBAFA24}"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685800" y="1143000"/>
            <a:ext cx="5486040" cy="3085920"/>
          </a:xfrm>
          <a:prstGeom prst="rect">
            <a:avLst/>
          </a:prstGeom>
          <a:ln w="0">
            <a:noFill/>
          </a:ln>
        </p:spPr>
      </p:sp>
      <p:sp>
        <p:nvSpPr>
          <p:cNvPr id="55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However, we know that the regeneration in adults of the muscle is possible through a process called myogenesis. </a:t>
            </a:r>
            <a:r>
              <a:rPr b="0" lang="en-US" sz="1200" spc="-1" strike="noStrike">
                <a:solidFill>
                  <a:srgbClr val="000000"/>
                </a:solidFill>
                <a:latin typeface="+mn-lt"/>
                <a:ea typeface="+mn-ea"/>
              </a:rPr>
              <a:t>. The formation of new muscle fibers and repair of injured myofibres requires the differention of myogenic progenitors from satellite cells.</a:t>
            </a:r>
            <a:endParaRPr b="0" lang="en-IE" sz="1200" spc="-1" strike="noStrike">
              <a:latin typeface="Arial"/>
            </a:endParaRPr>
          </a:p>
        </p:txBody>
      </p:sp>
      <p:sp>
        <p:nvSpPr>
          <p:cNvPr id="553"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47D3D63B-5509-4DB7-82A0-AAD9C3E402DD}"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sldImg"/>
          </p:nvPr>
        </p:nvSpPr>
        <p:spPr>
          <a:xfrm>
            <a:off x="685800" y="1143000"/>
            <a:ext cx="5486040" cy="3085920"/>
          </a:xfrm>
          <a:prstGeom prst="rect">
            <a:avLst/>
          </a:prstGeom>
          <a:ln w="0">
            <a:noFill/>
          </a:ln>
        </p:spPr>
      </p:sp>
      <p:sp>
        <p:nvSpPr>
          <p:cNvPr id="55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200" spc="-1" strike="noStrike">
                <a:solidFill>
                  <a:srgbClr val="000000"/>
                </a:solidFill>
                <a:latin typeface="+mn-lt"/>
                <a:ea typeface="+mn-ea"/>
              </a:rPr>
              <a:t>During the quinescence and activation of these cells, different sets of mirNAS are being expressed, suggesting the role of miRNAS in regulaton of saltellite cell homeostasis, and several miRNA have been shown to regulate miogenesis in adulthood</a:t>
            </a:r>
            <a:endParaRPr b="0" lang="en-IE" sz="1200" spc="-1" strike="noStrike">
              <a:latin typeface="Arial"/>
            </a:endParaRPr>
          </a:p>
        </p:txBody>
      </p:sp>
      <p:sp>
        <p:nvSpPr>
          <p:cNvPr id="556"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AB33E24B-2E2F-43CC-85D9-DDDA8755364D}"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685800" y="1143000"/>
            <a:ext cx="5486040" cy="3085920"/>
          </a:xfrm>
          <a:prstGeom prst="rect">
            <a:avLst/>
          </a:prstGeom>
          <a:ln w="0">
            <a:noFill/>
          </a:ln>
        </p:spPr>
      </p:sp>
      <p:sp>
        <p:nvSpPr>
          <p:cNvPr id="55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200" spc="-1" strike="noStrike">
                <a:solidFill>
                  <a:srgbClr val="000000"/>
                </a:solidFill>
                <a:latin typeface="+mn-lt"/>
                <a:ea typeface="+mn-ea"/>
              </a:rPr>
              <a:t>Muscles express their own set of muscle-enriched mirnas known as myomirs: mir1, 206, 208, 133, 486, 499.</a:t>
            </a:r>
            <a:endParaRPr b="0" lang="en-IE" sz="1200" spc="-1" strike="noStrike">
              <a:latin typeface="Arial"/>
            </a:endParaRPr>
          </a:p>
        </p:txBody>
      </p:sp>
      <p:sp>
        <p:nvSpPr>
          <p:cNvPr id="559"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DCED3126-0EC3-4619-B194-1357ACC65B68}"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sldImg"/>
          </p:nvPr>
        </p:nvSpPr>
        <p:spPr>
          <a:xfrm>
            <a:off x="685800" y="1143000"/>
            <a:ext cx="5486040" cy="3085920"/>
          </a:xfrm>
          <a:prstGeom prst="rect">
            <a:avLst/>
          </a:prstGeom>
          <a:ln w="0">
            <a:noFill/>
          </a:ln>
        </p:spPr>
      </p:sp>
      <p:sp>
        <p:nvSpPr>
          <p:cNvPr id="561"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1200" spc="-1" strike="noStrike">
                <a:solidFill>
                  <a:srgbClr val="000000"/>
                </a:solidFill>
                <a:latin typeface="+mn-lt"/>
                <a:ea typeface="+mn-ea"/>
              </a:rPr>
              <a:t>miRNA are defined as 18 to 25 nucleotide single stranded RNAs (ssRNAs),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b="0" lang="en-IE" sz="1200" spc="-1" strike="noStrike">
              <a:latin typeface="Arial"/>
            </a:endParaRPr>
          </a:p>
          <a:p>
            <a:pPr>
              <a:lnSpc>
                <a:spcPct val="100000"/>
              </a:lnSpc>
              <a:buNone/>
              <a:tabLst>
                <a:tab algn="l" pos="0"/>
              </a:tabLst>
            </a:pPr>
            <a:endParaRPr b="0" lang="en-IE" sz="1200" spc="-1" strike="noStrike">
              <a:latin typeface="Arial"/>
            </a:endParaRPr>
          </a:p>
        </p:txBody>
      </p:sp>
      <p:sp>
        <p:nvSpPr>
          <p:cNvPr id="562"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87E487E1-8BE9-456B-96C4-D05C2C122F3E}"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685800" y="1143000"/>
            <a:ext cx="5486040" cy="3085920"/>
          </a:xfrm>
          <a:prstGeom prst="rect">
            <a:avLst/>
          </a:prstGeom>
          <a:ln w="0">
            <a:noFill/>
          </a:ln>
        </p:spPr>
      </p:sp>
      <p:sp>
        <p:nvSpPr>
          <p:cNvPr id="56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Modified from https://www.thelancet.com/article/S2352-3964(16)30423-6/fulltext </a:t>
            </a:r>
            <a:endParaRPr b="0" lang="en-IE" sz="2000" spc="-1" strike="noStrike">
              <a:latin typeface="Arial"/>
            </a:endParaRPr>
          </a:p>
        </p:txBody>
      </p:sp>
      <p:sp>
        <p:nvSpPr>
          <p:cNvPr id="565"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F2E2B730-5987-4DC7-9EC2-AA791C3D72B4}"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sldImg"/>
          </p:nvPr>
        </p:nvSpPr>
        <p:spPr>
          <a:xfrm>
            <a:off x="685800" y="1143000"/>
            <a:ext cx="5486040" cy="3085920"/>
          </a:xfrm>
          <a:prstGeom prst="rect">
            <a:avLst/>
          </a:prstGeom>
          <a:ln w="0">
            <a:noFill/>
          </a:ln>
        </p:spPr>
      </p:sp>
      <p:sp>
        <p:nvSpPr>
          <p:cNvPr id="56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IE" sz="2000" spc="-1" strike="noStrike">
                <a:latin typeface="Arial"/>
              </a:rPr>
              <a:t>https://www.sciencedirect.com/science/article/pii/S2666166721007292</a:t>
            </a:r>
            <a:endParaRPr b="0" lang="en-IE" sz="2000" spc="-1" strike="noStrike">
              <a:latin typeface="Arial"/>
            </a:endParaRPr>
          </a:p>
        </p:txBody>
      </p:sp>
      <p:sp>
        <p:nvSpPr>
          <p:cNvPr id="568"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0CF3EB10-5F20-45C3-8A66-F4F9758C28B0}"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685800" y="1143000"/>
            <a:ext cx="5486040" cy="3085920"/>
          </a:xfrm>
          <a:prstGeom prst="rect">
            <a:avLst/>
          </a:prstGeom>
          <a:ln w="0">
            <a:noFill/>
          </a:ln>
        </p:spPr>
      </p:sp>
      <p:sp>
        <p:nvSpPr>
          <p:cNvPr id="570"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1200" spc="-1" strike="noStrike">
                <a:solidFill>
                  <a:srgbClr val="000000"/>
                </a:solidFill>
                <a:latin typeface="+mn-lt"/>
                <a:ea typeface="+mn-ea"/>
              </a:rPr>
              <a:t>miRNA are defined as 18 to 25 nucleotide single stranded RNAs (ssRNAs),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b="0" lang="en-IE" sz="1200" spc="-1" strike="noStrike">
              <a:latin typeface="Arial"/>
            </a:endParaRPr>
          </a:p>
          <a:p>
            <a:pPr>
              <a:lnSpc>
                <a:spcPct val="100000"/>
              </a:lnSpc>
              <a:buNone/>
              <a:tabLst>
                <a:tab algn="l" pos="0"/>
              </a:tabLst>
            </a:pPr>
            <a:endParaRPr b="0" lang="en-IE" sz="1200" spc="-1" strike="noStrike">
              <a:latin typeface="Arial"/>
            </a:endParaRPr>
          </a:p>
        </p:txBody>
      </p:sp>
      <p:sp>
        <p:nvSpPr>
          <p:cNvPr id="571"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71C05F62-C5A7-4324-9E6F-7DFE991D8F12}"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685800" y="1143000"/>
            <a:ext cx="5486040" cy="3085920"/>
          </a:xfrm>
          <a:prstGeom prst="rect">
            <a:avLst/>
          </a:prstGeom>
          <a:ln w="0">
            <a:noFill/>
          </a:ln>
        </p:spPr>
      </p:sp>
      <p:sp>
        <p:nvSpPr>
          <p:cNvPr id="573"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1200" spc="-1" strike="noStrike">
                <a:solidFill>
                  <a:srgbClr val="000000"/>
                </a:solidFill>
                <a:latin typeface="+mn-lt"/>
                <a:ea typeface="+mn-ea"/>
              </a:rPr>
              <a:t>miRNA are defined as 18 to 25 nucleotide single stranded RNAs (ssRNAs),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b="0" lang="en-IE" sz="1200" spc="-1" strike="noStrike">
              <a:latin typeface="Arial"/>
            </a:endParaRPr>
          </a:p>
          <a:p>
            <a:pPr>
              <a:lnSpc>
                <a:spcPct val="100000"/>
              </a:lnSpc>
              <a:buNone/>
              <a:tabLst>
                <a:tab algn="l" pos="0"/>
              </a:tabLst>
            </a:pPr>
            <a:endParaRPr b="0" lang="en-IE" sz="1200" spc="-1" strike="noStrike">
              <a:latin typeface="Arial"/>
            </a:endParaRPr>
          </a:p>
        </p:txBody>
      </p:sp>
      <p:sp>
        <p:nvSpPr>
          <p:cNvPr id="574"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FF53151D-3D1D-4505-93B6-985E70FA1E67}"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685800" y="1143000"/>
            <a:ext cx="5486040" cy="3085920"/>
          </a:xfrm>
          <a:prstGeom prst="rect">
            <a:avLst/>
          </a:prstGeom>
          <a:ln w="0">
            <a:noFill/>
          </a:ln>
        </p:spPr>
      </p:sp>
      <p:sp>
        <p:nvSpPr>
          <p:cNvPr id="576"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1200" spc="-1" strike="noStrike">
                <a:solidFill>
                  <a:srgbClr val="000000"/>
                </a:solidFill>
                <a:latin typeface="+mn-lt"/>
                <a:ea typeface="+mn-ea"/>
              </a:rPr>
              <a:t>miRNA are defined as 18 to 25 nucleotide single stranded RNAs (ssRNAs),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b="0" lang="en-IE" sz="1200" spc="-1" strike="noStrike">
              <a:latin typeface="Arial"/>
            </a:endParaRPr>
          </a:p>
          <a:p>
            <a:pPr>
              <a:lnSpc>
                <a:spcPct val="100000"/>
              </a:lnSpc>
              <a:buNone/>
              <a:tabLst>
                <a:tab algn="l" pos="0"/>
              </a:tabLst>
            </a:pPr>
            <a:endParaRPr b="0" lang="en-IE" sz="1200" spc="-1" strike="noStrike">
              <a:latin typeface="Arial"/>
            </a:endParaRPr>
          </a:p>
        </p:txBody>
      </p:sp>
      <p:sp>
        <p:nvSpPr>
          <p:cNvPr id="577"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8E4FA732-7E16-4B1A-84B3-A724115B2473}"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sldImg"/>
          </p:nvPr>
        </p:nvSpPr>
        <p:spPr>
          <a:xfrm>
            <a:off x="685800" y="1143000"/>
            <a:ext cx="5486040" cy="3085920"/>
          </a:xfrm>
          <a:prstGeom prst="rect">
            <a:avLst/>
          </a:prstGeom>
          <a:ln w="0">
            <a:noFill/>
          </a:ln>
        </p:spPr>
      </p:sp>
      <p:sp>
        <p:nvSpPr>
          <p:cNvPr id="579"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1200" spc="-1" strike="noStrike">
                <a:solidFill>
                  <a:srgbClr val="000000"/>
                </a:solidFill>
                <a:latin typeface="+mn-lt"/>
                <a:ea typeface="+mn-ea"/>
              </a:rPr>
              <a:t>miRNA are defined as 18 to 25 nucleotide single stranded RNAs (ssRNAs),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b="0" lang="en-IE" sz="1200" spc="-1" strike="noStrike">
              <a:latin typeface="Arial"/>
            </a:endParaRPr>
          </a:p>
          <a:p>
            <a:pPr>
              <a:lnSpc>
                <a:spcPct val="100000"/>
              </a:lnSpc>
              <a:buNone/>
              <a:tabLst>
                <a:tab algn="l" pos="0"/>
              </a:tabLst>
            </a:pPr>
            <a:endParaRPr b="0" lang="en-IE" sz="1200" spc="-1" strike="noStrike">
              <a:latin typeface="Arial"/>
            </a:endParaRPr>
          </a:p>
        </p:txBody>
      </p:sp>
      <p:sp>
        <p:nvSpPr>
          <p:cNvPr id="580"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B4E7C1A4-E8AF-4E22-9B95-22FD94955353}"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685800" y="1143000"/>
            <a:ext cx="5486040" cy="3085920"/>
          </a:xfrm>
          <a:prstGeom prst="rect">
            <a:avLst/>
          </a:prstGeom>
          <a:ln w="0">
            <a:noFill/>
          </a:ln>
        </p:spPr>
      </p:sp>
      <p:sp>
        <p:nvSpPr>
          <p:cNvPr id="582"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1200" spc="-1" strike="noStrike">
                <a:solidFill>
                  <a:srgbClr val="000000"/>
                </a:solidFill>
                <a:latin typeface="+mn-lt"/>
                <a:ea typeface="+mn-ea"/>
              </a:rPr>
              <a:t>miRNA are defined as 18 to 25 nucleotide single stranded RNAs (ssRNAs),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b="0" lang="en-IE" sz="1200" spc="-1" strike="noStrike">
              <a:latin typeface="Arial"/>
            </a:endParaRPr>
          </a:p>
          <a:p>
            <a:pPr>
              <a:lnSpc>
                <a:spcPct val="100000"/>
              </a:lnSpc>
              <a:buNone/>
              <a:tabLst>
                <a:tab algn="l" pos="0"/>
              </a:tabLst>
            </a:pPr>
            <a:endParaRPr b="0" lang="en-IE" sz="1200" spc="-1" strike="noStrike">
              <a:latin typeface="Arial"/>
            </a:endParaRPr>
          </a:p>
        </p:txBody>
      </p:sp>
      <p:sp>
        <p:nvSpPr>
          <p:cNvPr id="583"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EBC8BE7A-FFE2-4722-BA33-A6CBFA2E413B}"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sldImg"/>
          </p:nvPr>
        </p:nvSpPr>
        <p:spPr>
          <a:xfrm>
            <a:off x="685800" y="1143000"/>
            <a:ext cx="5486040" cy="3085920"/>
          </a:xfrm>
          <a:prstGeom prst="rect">
            <a:avLst/>
          </a:prstGeom>
          <a:ln w="0">
            <a:noFill/>
          </a:ln>
        </p:spPr>
      </p:sp>
      <p:sp>
        <p:nvSpPr>
          <p:cNvPr id="58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Well, Aging is the cause of Sarcopenia, but this involves plenty of different processes that make it complicated to approach by isolating one pathway or one gene. </a:t>
            </a:r>
            <a:br>
              <a:rPr sz="2000"/>
            </a:br>
            <a:r>
              <a:rPr b="0" lang="en-US" sz="2000" spc="-1" strike="noStrike">
                <a:latin typeface="Arial"/>
              </a:rPr>
              <a:t>And using small molecules work as a preventive method, they don’t regenerate the muscle. </a:t>
            </a:r>
            <a:br>
              <a:rPr sz="2000"/>
            </a:br>
            <a:r>
              <a:rPr b="0" lang="en-US" sz="1200" spc="-1" strike="noStrike">
                <a:solidFill>
                  <a:srgbClr val="000000"/>
                </a:solidFill>
                <a:latin typeface="+mn-lt"/>
                <a:ea typeface="+mn-ea"/>
              </a:rPr>
              <a:t>, microRNA allows a cleaner approach, because we can know the target and escalate to  more parts of the body.</a:t>
            </a:r>
            <a:endParaRPr b="0" lang="en-IE" sz="1200" spc="-1" strike="noStrike">
              <a:latin typeface="Arial"/>
            </a:endParaRPr>
          </a:p>
        </p:txBody>
      </p:sp>
      <p:sp>
        <p:nvSpPr>
          <p:cNvPr id="586"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CA974B95-143A-4391-9210-EF0974620B7C}"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sldImg"/>
          </p:nvPr>
        </p:nvSpPr>
        <p:spPr>
          <a:xfrm>
            <a:off x="685800" y="1143000"/>
            <a:ext cx="5486040" cy="3085920"/>
          </a:xfrm>
          <a:prstGeom prst="rect">
            <a:avLst/>
          </a:prstGeom>
          <a:ln w="0">
            <a:noFill/>
          </a:ln>
        </p:spPr>
      </p:sp>
      <p:sp>
        <p:nvSpPr>
          <p:cNvPr id="58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2000" spc="-1" strike="noStrike">
                <a:latin typeface="Arial"/>
              </a:rPr>
              <a:t>Edited from https://www.cell.com/fulltext/S0092-8674(03)00801-8 </a:t>
            </a:r>
            <a:endParaRPr b="0" lang="en-IE" sz="2000" spc="-1" strike="noStrike">
              <a:latin typeface="Arial"/>
            </a:endParaRPr>
          </a:p>
        </p:txBody>
      </p:sp>
      <p:sp>
        <p:nvSpPr>
          <p:cNvPr id="589"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644E90F5-45DC-4A48-A9C2-CE766F67B333}"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685800" y="1143000"/>
            <a:ext cx="5486040" cy="3085920"/>
          </a:xfrm>
          <a:prstGeom prst="rect">
            <a:avLst/>
          </a:prstGeom>
          <a:ln w="0">
            <a:noFill/>
          </a:ln>
        </p:spPr>
      </p:sp>
      <p:sp>
        <p:nvSpPr>
          <p:cNvPr id="534"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US" sz="1200" spc="-1" strike="noStrike">
                <a:solidFill>
                  <a:srgbClr val="000000"/>
                </a:solidFill>
                <a:latin typeface="+mn-lt"/>
                <a:ea typeface="+mn-ea"/>
              </a:rPr>
              <a:t>Aging is the time-dependent functional decline of an organism at all levels, from nanoscopic to the whole person; it results in vulnerability to perturbation and increased risk of death. This complex process lies at the intersection of genetics, biology, and the environment. </a:t>
            </a:r>
            <a:endParaRPr b="0" lang="en-IE" sz="1200" spc="-1" strike="noStrike">
              <a:latin typeface="Arial"/>
            </a:endParaRPr>
          </a:p>
          <a:p>
            <a:pPr>
              <a:lnSpc>
                <a:spcPct val="100000"/>
              </a:lnSpc>
              <a:buNone/>
              <a:tabLst>
                <a:tab algn="l" pos="0"/>
              </a:tabLst>
            </a:pPr>
            <a:endParaRPr b="0" lang="en-IE" sz="1200" spc="-1" strike="noStrike">
              <a:latin typeface="Arial"/>
            </a:endParaRPr>
          </a:p>
        </p:txBody>
      </p:sp>
      <p:sp>
        <p:nvSpPr>
          <p:cNvPr id="535"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4CDBE260-67AF-4010-B2DC-0C32180FB898}"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685800" y="1143000"/>
            <a:ext cx="5486040" cy="3085920"/>
          </a:xfrm>
          <a:prstGeom prst="rect">
            <a:avLst/>
          </a:prstGeom>
          <a:ln w="0">
            <a:noFill/>
          </a:ln>
        </p:spPr>
      </p:sp>
      <p:sp>
        <p:nvSpPr>
          <p:cNvPr id="53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200" spc="-1" strike="noStrike">
                <a:solidFill>
                  <a:srgbClr val="000000"/>
                </a:solidFill>
                <a:latin typeface="+mn-lt"/>
                <a:ea typeface="+mn-ea"/>
              </a:rPr>
              <a:t>There are seven factors, highly inter twined processes that define aging.</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 </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Adaptation to stress: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Bridge continuum from psychological to molecular stresses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Differentiate hormesis from toxic stress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Better align human and animal studies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Epigenetics: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Biomarker development: chronologic vs. biologic aging</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Link age-related environmental inputs to epigenetic signatures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Test small molecules that regulate enzymes controlling epigenetic events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Inflammation:</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Differentiate adaptive and maladaptive inflammatory responses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Define age-related inflammatory sources and their systemic effects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Determine how obesity and metabolic dysfunction alter inflammation with age</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Macromolecular damage:</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Generate systems-level understanding of the types of macromolecular damage and their roles in chronic disease states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Understand how stochastic damage influences the variability of aging events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Metabolism:</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Define role of signal transduction pathways linked to metabolism in the aging process</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Understand contribution of circadian clocks to aging and metabolism</a:t>
            </a:r>
            <a:endParaRPr b="0" lang="en-IE" sz="1200" spc="-1" strike="noStrike">
              <a:latin typeface="Arial"/>
            </a:endParaRPr>
          </a:p>
          <a:p>
            <a:pPr marL="216000" indent="-216000">
              <a:lnSpc>
                <a:spcPct val="100000"/>
              </a:lnSpc>
              <a:buNone/>
            </a:pPr>
            <a:r>
              <a:rPr b="0" lang="en-US" sz="1200" spc="-1" strike="noStrike">
                <a:solidFill>
                  <a:srgbClr val="000000"/>
                </a:solidFill>
                <a:latin typeface="+mn-lt"/>
                <a:ea typeface="+mn-ea"/>
              </a:rPr>
              <a:t>Connect metabolic dysfunction with tissue-specific decline in aging</a:t>
            </a:r>
            <a:endParaRPr b="0" lang="en-IE" sz="1200" spc="-1" strike="noStrike">
              <a:latin typeface="Arial"/>
            </a:endParaRPr>
          </a:p>
          <a:p>
            <a:pPr marL="216000" indent="-216000">
              <a:lnSpc>
                <a:spcPct val="100000"/>
              </a:lnSpc>
              <a:buNone/>
            </a:pPr>
            <a:endParaRPr b="0" lang="en-IE" sz="1200" spc="-1" strike="noStrike">
              <a:latin typeface="Arial"/>
            </a:endParaRPr>
          </a:p>
        </p:txBody>
      </p:sp>
      <p:sp>
        <p:nvSpPr>
          <p:cNvPr id="538"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0B5B4688-775D-4B41-9B03-DA982679CEE5}"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685800" y="1143000"/>
            <a:ext cx="5486040" cy="3085920"/>
          </a:xfrm>
          <a:prstGeom prst="rect">
            <a:avLst/>
          </a:prstGeom>
          <a:ln w="0">
            <a:noFill/>
          </a:ln>
        </p:spPr>
      </p:sp>
      <p:sp>
        <p:nvSpPr>
          <p:cNvPr id="54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200" spc="-1" strike="noStrike">
                <a:solidFill>
                  <a:srgbClr val="000000"/>
                </a:solidFill>
                <a:latin typeface="+mn-lt"/>
                <a:ea typeface="+mn-ea"/>
              </a:rPr>
              <a:t>One of the most striking effects of age is the involuntary loss of muscle mass, strength, and function, termed sarcopenia.</a:t>
            </a:r>
            <a:endParaRPr b="0" lang="en-IE" sz="1200" spc="-1" strike="noStrike">
              <a:latin typeface="Arial"/>
            </a:endParaRPr>
          </a:p>
        </p:txBody>
      </p:sp>
      <p:sp>
        <p:nvSpPr>
          <p:cNvPr id="541"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9D96FF45-B0CC-4EB5-9C53-9012F3263DCD}"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685800" y="1143000"/>
            <a:ext cx="5486040" cy="3085920"/>
          </a:xfrm>
          <a:prstGeom prst="rect">
            <a:avLst/>
          </a:prstGeom>
          <a:ln w="0">
            <a:noFill/>
          </a:ln>
        </p:spPr>
      </p:sp>
      <p:sp>
        <p:nvSpPr>
          <p:cNvPr id="54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200" spc="-1" strike="noStrike">
                <a:solidFill>
                  <a:srgbClr val="000000"/>
                </a:solidFill>
                <a:latin typeface="+mn-lt"/>
                <a:ea typeface="+mn-ea"/>
              </a:rPr>
              <a:t>. From the time you are born to around the time you turn 30, your muscles grow larger and stronger. But at some point in your 30s, you start to lose muscle mass and function. </a:t>
            </a:r>
            <a:r>
              <a:rPr b="0" lang="en-IE" sz="1200" spc="-1" strike="noStrike">
                <a:solidFill>
                  <a:srgbClr val="000000"/>
                </a:solidFill>
                <a:latin typeface="+mn-lt"/>
                <a:ea typeface="+mn-ea"/>
              </a:rPr>
              <a:t>No matter the lifestyle, everybody is going to loss between 3 to 8% of muscle mass per decade after age 30, </a:t>
            </a:r>
            <a:r>
              <a:rPr b="0" lang="en-US" sz="1200" spc="-1" strike="noStrike">
                <a:solidFill>
                  <a:srgbClr val="000000"/>
                </a:solidFill>
                <a:latin typeface="+mn-lt"/>
                <a:ea typeface="+mn-ea"/>
              </a:rPr>
              <a:t>and this rate of decline is even higher after the age of 60. </a:t>
            </a:r>
            <a:r>
              <a:rPr b="0" lang="en-IE" sz="1200" spc="-1" strike="noStrike">
                <a:solidFill>
                  <a:srgbClr val="000000"/>
                </a:solidFill>
                <a:latin typeface="+mn-lt"/>
                <a:ea typeface="+mn-ea"/>
              </a:rPr>
              <a:t>Sarcopenia is associated with detrimental clinical outcomes, such as a reduced quality of life, frailty, an increased risk of falls, fractures, hospitalization, and mortality. </a:t>
            </a:r>
            <a:endParaRPr b="0" lang="en-IE" sz="1200" spc="-1" strike="noStrike">
              <a:latin typeface="Arial"/>
            </a:endParaRPr>
          </a:p>
        </p:txBody>
      </p:sp>
      <p:sp>
        <p:nvSpPr>
          <p:cNvPr id="544"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EA599F5B-98EF-4313-AFAA-83A2C25854F8}"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685800" y="1143000"/>
            <a:ext cx="5486040" cy="3085920"/>
          </a:xfrm>
          <a:prstGeom prst="rect">
            <a:avLst/>
          </a:prstGeom>
          <a:ln w="0">
            <a:noFill/>
          </a:ln>
        </p:spPr>
      </p:sp>
      <p:sp>
        <p:nvSpPr>
          <p:cNvPr id="54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IE" sz="1200" spc="-1" strike="noStrike">
                <a:solidFill>
                  <a:srgbClr val="000000"/>
                </a:solidFill>
                <a:latin typeface="+mn-lt"/>
                <a:ea typeface="+mn-ea"/>
              </a:rPr>
              <a:t>We mentioned that aging have a lot of factors attached to it, in the specific case of Sarcopenia we can include </a:t>
            </a:r>
            <a:r>
              <a:rPr b="0" lang="en-US" sz="1200" spc="-1" strike="noStrike">
                <a:solidFill>
                  <a:srgbClr val="000000"/>
                </a:solidFill>
                <a:latin typeface="+mn-lt"/>
                <a:ea typeface="+mn-ea"/>
              </a:rPr>
              <a:t>chronic inflammation, increased reactive oxidative species, and increased fibrosis of muscle, among others have been reported to contribute to development of sarcopenia </a:t>
            </a:r>
            <a:endParaRPr b="0" lang="en-IE" sz="1200" spc="-1" strike="noStrike">
              <a:latin typeface="Arial"/>
            </a:endParaRPr>
          </a:p>
        </p:txBody>
      </p:sp>
      <p:sp>
        <p:nvSpPr>
          <p:cNvPr id="547"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924D67DD-0FF0-4F1C-B64C-B918B8366EC0}"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25"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2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8"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4"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6"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8"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9"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0"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42"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3"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4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6"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8"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0"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1"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2"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3"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4"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5"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60"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62"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64"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5"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7"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69"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0"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1"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73"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5"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7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8"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9"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81"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2"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8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6"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7"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89"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90"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91"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92"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93"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94"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2"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5"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6"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7"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9"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1"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3"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4"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7"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9"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1"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2"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3"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4"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6"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0"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2"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4"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5"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9"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0"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1"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3"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5"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8"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9"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1"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2"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6"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7"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9"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0"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1"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2"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3"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4"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8"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60"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62"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3"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6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8"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9"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3"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6"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7"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9"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0"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82"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3"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4"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5"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87"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8"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9"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0"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1"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2"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56A37B46-670C-4218-926A-44723387A15F}" type="slidenum">
              <a:t>&lt;#&gt;</a:t>
            </a:fld>
          </a:p>
        </p:txBody>
      </p:sp>
      <p:sp>
        <p:nvSpPr>
          <p:cNvPr id="4" name="PlaceHolder 3"/>
          <p:cNvSpPr>
            <a:spLocks noGrp="1"/>
          </p:cNvSpPr>
          <p:nvPr>
            <p:ph type="dt" idx="1"/>
          </p:nvPr>
        </p:nvSpPr>
        <p:spPr/>
        <p:txBody>
          <a:bodyPr/>
          <a:p>
            <a:r>
              <a:rPr lang="en-IE"/>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9"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E"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D243ED3A-7564-4103-A6DE-96B8B6E9D635}" type="slidenum">
              <a:t>&lt;#&gt;</a:t>
            </a:fld>
          </a:p>
        </p:txBody>
      </p:sp>
      <p:sp>
        <p:nvSpPr>
          <p:cNvPr id="6" name="PlaceHolder 5"/>
          <p:cNvSpPr>
            <a:spLocks noGrp="1"/>
          </p:cNvSpPr>
          <p:nvPr>
            <p:ph type="dt" idx="1"/>
          </p:nvPr>
        </p:nvSpPr>
        <p:spPr/>
        <p:txBody>
          <a:bodyPr/>
          <a:p>
            <a:r>
              <a:rPr lang="en-IE"/>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01"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57F0832-9AD0-4283-9095-E2378681ED29}" type="slidenum">
              <a:t>&lt;#&gt;</a:t>
            </a:fld>
          </a:p>
        </p:txBody>
      </p:sp>
      <p:sp>
        <p:nvSpPr>
          <p:cNvPr id="6" name="PlaceHolder 5"/>
          <p:cNvSpPr>
            <a:spLocks noGrp="1"/>
          </p:cNvSpPr>
          <p:nvPr>
            <p:ph type="dt" idx="1"/>
          </p:nvPr>
        </p:nvSpPr>
        <p:spPr/>
        <p:txBody>
          <a:bodyPr/>
          <a:p>
            <a:r>
              <a:rPr lang="en-IE"/>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03"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04"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212F77B4-DCA0-45DD-A0CC-8C89B92B7B81}" type="slidenum">
              <a:t>&lt;#&gt;</a:t>
            </a:fld>
          </a:p>
        </p:txBody>
      </p:sp>
      <p:sp>
        <p:nvSpPr>
          <p:cNvPr id="7" name="PlaceHolder 6"/>
          <p:cNvSpPr>
            <a:spLocks noGrp="1"/>
          </p:cNvSpPr>
          <p:nvPr>
            <p:ph type="dt" idx="1"/>
          </p:nvPr>
        </p:nvSpPr>
        <p:spPr/>
        <p:txBody>
          <a:bodyPr/>
          <a:p>
            <a:r>
              <a:rPr lang="en-IE"/>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5DC5926-6146-473C-8309-7A320DB97029}" type="slidenum">
              <a:t>&lt;#&gt;</a:t>
            </a:fld>
          </a:p>
        </p:txBody>
      </p:sp>
      <p:sp>
        <p:nvSpPr>
          <p:cNvPr id="5" name="PlaceHolder 4"/>
          <p:cNvSpPr>
            <a:spLocks noGrp="1"/>
          </p:cNvSpPr>
          <p:nvPr>
            <p:ph type="dt" idx="1"/>
          </p:nvPr>
        </p:nvSpPr>
        <p:spPr/>
        <p:txBody>
          <a:bodyPr/>
          <a:p>
            <a:r>
              <a:rPr lang="en-IE"/>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E"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681C9F3-E6D4-41C5-81F9-3921331EC031}" type="slidenum">
              <a:t>&lt;#&gt;</a:t>
            </a:fld>
          </a:p>
        </p:txBody>
      </p:sp>
      <p:sp>
        <p:nvSpPr>
          <p:cNvPr id="5" name="PlaceHolder 4"/>
          <p:cNvSpPr>
            <a:spLocks noGrp="1"/>
          </p:cNvSpPr>
          <p:nvPr>
            <p:ph type="dt" idx="1"/>
          </p:nvPr>
        </p:nvSpPr>
        <p:spPr/>
        <p:txBody>
          <a:bodyPr/>
          <a:p>
            <a:r>
              <a:rPr lang="en-IE"/>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08"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09"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10"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8F76A92-7BE4-4D70-9AA8-07EEE5A55D66}" type="slidenum">
              <a:t>&lt;#&gt;</a:t>
            </a:fld>
          </a:p>
        </p:txBody>
      </p:sp>
      <p:sp>
        <p:nvSpPr>
          <p:cNvPr id="8" name="PlaceHolder 7"/>
          <p:cNvSpPr>
            <a:spLocks noGrp="1"/>
          </p:cNvSpPr>
          <p:nvPr>
            <p:ph type="dt" idx="1"/>
          </p:nvPr>
        </p:nvSpPr>
        <p:spPr/>
        <p:txBody>
          <a:bodyPr/>
          <a:p>
            <a:r>
              <a:rPr lang="en-IE"/>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2"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13"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14"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527E37D-ACF7-4880-A751-885DC046F9A4}" type="slidenum">
              <a:t>&lt;#&gt;</a:t>
            </a:fld>
          </a:p>
        </p:txBody>
      </p:sp>
      <p:sp>
        <p:nvSpPr>
          <p:cNvPr id="8" name="PlaceHolder 7"/>
          <p:cNvSpPr>
            <a:spLocks noGrp="1"/>
          </p:cNvSpPr>
          <p:nvPr>
            <p:ph type="dt" idx="1"/>
          </p:nvPr>
        </p:nvSpPr>
        <p:spPr/>
        <p:txBody>
          <a:bodyPr/>
          <a:p>
            <a:r>
              <a:rPr lang="en-IE"/>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17"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18"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BD1FC18-1A87-4E86-8E6D-F87F042BC684}" type="slidenum">
              <a:t>&lt;#&gt;</a:t>
            </a:fld>
          </a:p>
        </p:txBody>
      </p:sp>
      <p:sp>
        <p:nvSpPr>
          <p:cNvPr id="8" name="PlaceHolder 7"/>
          <p:cNvSpPr>
            <a:spLocks noGrp="1"/>
          </p:cNvSpPr>
          <p:nvPr>
            <p:ph type="dt" idx="1"/>
          </p:nvPr>
        </p:nvSpPr>
        <p:spPr/>
        <p:txBody>
          <a:bodyPr/>
          <a:p>
            <a:r>
              <a:rPr lang="en-IE"/>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20"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1"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4461B932-96B4-4879-8755-E06C1ADEE7A7}" type="slidenum">
              <a:t>&lt;#&gt;</a:t>
            </a:fld>
          </a:p>
        </p:txBody>
      </p:sp>
      <p:sp>
        <p:nvSpPr>
          <p:cNvPr id="7" name="PlaceHolder 6"/>
          <p:cNvSpPr>
            <a:spLocks noGrp="1"/>
          </p:cNvSpPr>
          <p:nvPr>
            <p:ph type="dt" idx="1"/>
          </p:nvPr>
        </p:nvSpPr>
        <p:spPr/>
        <p:txBody>
          <a:bodyPr/>
          <a:p>
            <a:r>
              <a:rPr lang="en-IE"/>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5"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6"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4DDCA702-3FCA-4AB6-AF7A-89A46B0A1007}" type="slidenum">
              <a:t>&lt;#&gt;</a:t>
            </a:fld>
          </a:p>
        </p:txBody>
      </p:sp>
      <p:sp>
        <p:nvSpPr>
          <p:cNvPr id="9" name="PlaceHolder 8"/>
          <p:cNvSpPr>
            <a:spLocks noGrp="1"/>
          </p:cNvSpPr>
          <p:nvPr>
            <p:ph type="dt" idx="1"/>
          </p:nvPr>
        </p:nvSpPr>
        <p:spPr/>
        <p:txBody>
          <a:bodyPr/>
          <a:p>
            <a:r>
              <a:rPr lang="en-IE"/>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28"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9"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0"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1"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2"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3"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A5A0F19-08EA-42FD-A192-EE85021577E3}" type="slidenum">
              <a:t>&lt;#&gt;</a:t>
            </a:fld>
          </a:p>
        </p:txBody>
      </p:sp>
      <p:sp>
        <p:nvSpPr>
          <p:cNvPr id="11" name="PlaceHolder 10"/>
          <p:cNvSpPr>
            <a:spLocks noGrp="1"/>
          </p:cNvSpPr>
          <p:nvPr>
            <p:ph type="dt" idx="1"/>
          </p:nvPr>
        </p:nvSpPr>
        <p:spPr/>
        <p:txBody>
          <a:bodyPr/>
          <a:p>
            <a:r>
              <a:rPr lang="en-IE"/>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CAC32FC9-72EA-4933-B981-4E8F942270FA}" type="slidenum">
              <a:t>&lt;#&gt;</a:t>
            </a:fld>
          </a:p>
        </p:txBody>
      </p:sp>
      <p:sp>
        <p:nvSpPr>
          <p:cNvPr id="4" name="PlaceHolder 3"/>
          <p:cNvSpPr>
            <a:spLocks noGrp="1"/>
          </p:cNvSpPr>
          <p:nvPr>
            <p:ph type="dt" idx="4"/>
          </p:nvPr>
        </p:nvSpPr>
        <p:spPr/>
        <p:txBody>
          <a:bodyPr/>
          <a:p>
            <a:r>
              <a:rPr lang="en-IE"/>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43"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E"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B3E71A0-0F80-410C-8C60-6E7C319371E3}" type="slidenum">
              <a:t>&lt;#&gt;</a:t>
            </a:fld>
          </a:p>
        </p:txBody>
      </p:sp>
      <p:sp>
        <p:nvSpPr>
          <p:cNvPr id="6" name="PlaceHolder 5"/>
          <p:cNvSpPr>
            <a:spLocks noGrp="1"/>
          </p:cNvSpPr>
          <p:nvPr>
            <p:ph type="dt" idx="4"/>
          </p:nvPr>
        </p:nvSpPr>
        <p:spPr/>
        <p:txBody>
          <a:bodyPr/>
          <a:p>
            <a:r>
              <a:rPr lang="en-IE"/>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45"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4703A7D-BFD9-4642-9F5D-9DF1C1636C39}" type="slidenum">
              <a:t>&lt;#&gt;</a:t>
            </a:fld>
          </a:p>
        </p:txBody>
      </p:sp>
      <p:sp>
        <p:nvSpPr>
          <p:cNvPr id="6" name="PlaceHolder 5"/>
          <p:cNvSpPr>
            <a:spLocks noGrp="1"/>
          </p:cNvSpPr>
          <p:nvPr>
            <p:ph type="dt" idx="4"/>
          </p:nvPr>
        </p:nvSpPr>
        <p:spPr/>
        <p:txBody>
          <a:bodyPr/>
          <a:p>
            <a:r>
              <a:rPr lang="en-IE"/>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47"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48"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6BA2EA00-8716-40C1-8E38-E8851CEC55A7}" type="slidenum">
              <a:t>&lt;#&gt;</a:t>
            </a:fld>
          </a:p>
        </p:txBody>
      </p:sp>
      <p:sp>
        <p:nvSpPr>
          <p:cNvPr id="7" name="PlaceHolder 6"/>
          <p:cNvSpPr>
            <a:spLocks noGrp="1"/>
          </p:cNvSpPr>
          <p:nvPr>
            <p:ph type="dt" idx="4"/>
          </p:nvPr>
        </p:nvSpPr>
        <p:spPr/>
        <p:txBody>
          <a:bodyPr/>
          <a:p>
            <a:r>
              <a:rPr lang="en-IE"/>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E4E6DA69-9080-4B27-926E-399C4CCEB041}" type="slidenum">
              <a:t>&lt;#&gt;</a:t>
            </a:fld>
          </a:p>
        </p:txBody>
      </p:sp>
      <p:sp>
        <p:nvSpPr>
          <p:cNvPr id="5" name="PlaceHolder 4"/>
          <p:cNvSpPr>
            <a:spLocks noGrp="1"/>
          </p:cNvSpPr>
          <p:nvPr>
            <p:ph type="dt" idx="4"/>
          </p:nvPr>
        </p:nvSpPr>
        <p:spPr/>
        <p:txBody>
          <a:bodyPr/>
          <a:p>
            <a:r>
              <a:rPr lang="en-IE"/>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0"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E"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90C4824-FCD9-47D0-B115-AC68E400439B}" type="slidenum">
              <a:t>&lt;#&gt;</a:t>
            </a:fld>
          </a:p>
        </p:txBody>
      </p:sp>
      <p:sp>
        <p:nvSpPr>
          <p:cNvPr id="5" name="PlaceHolder 4"/>
          <p:cNvSpPr>
            <a:spLocks noGrp="1"/>
          </p:cNvSpPr>
          <p:nvPr>
            <p:ph type="dt" idx="4"/>
          </p:nvPr>
        </p:nvSpPr>
        <p:spPr/>
        <p:txBody>
          <a:bodyPr/>
          <a:p>
            <a:r>
              <a:rPr lang="en-IE"/>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2"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53"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54"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52A5F587-E9F6-4BA0-85A3-2D57F5191D7E}" type="slidenum">
              <a:t>&lt;#&gt;</a:t>
            </a:fld>
          </a:p>
        </p:txBody>
      </p:sp>
      <p:sp>
        <p:nvSpPr>
          <p:cNvPr id="8" name="PlaceHolder 7"/>
          <p:cNvSpPr>
            <a:spLocks noGrp="1"/>
          </p:cNvSpPr>
          <p:nvPr>
            <p:ph type="dt" idx="4"/>
          </p:nvPr>
        </p:nvSpPr>
        <p:spPr/>
        <p:txBody>
          <a:bodyPr/>
          <a:p>
            <a:r>
              <a:rPr lang="en-IE"/>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6"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57"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58"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F6830070-C7E2-4B18-8BFB-68060E24A533}" type="slidenum">
              <a:t>&lt;#&gt;</a:t>
            </a:fld>
          </a:p>
        </p:txBody>
      </p:sp>
      <p:sp>
        <p:nvSpPr>
          <p:cNvPr id="8" name="PlaceHolder 7"/>
          <p:cNvSpPr>
            <a:spLocks noGrp="1"/>
          </p:cNvSpPr>
          <p:nvPr>
            <p:ph type="dt" idx="4"/>
          </p:nvPr>
        </p:nvSpPr>
        <p:spPr/>
        <p:txBody>
          <a:bodyPr/>
          <a:p>
            <a:r>
              <a:rPr lang="en-IE"/>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6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2"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8BBAFED-F85F-4445-8B40-6003F61A3B6C}" type="slidenum">
              <a:t>&lt;#&gt;</a:t>
            </a:fld>
          </a:p>
        </p:txBody>
      </p:sp>
      <p:sp>
        <p:nvSpPr>
          <p:cNvPr id="8" name="PlaceHolder 7"/>
          <p:cNvSpPr>
            <a:spLocks noGrp="1"/>
          </p:cNvSpPr>
          <p:nvPr>
            <p:ph type="dt" idx="4"/>
          </p:nvPr>
        </p:nvSpPr>
        <p:spPr/>
        <p:txBody>
          <a:bodyPr/>
          <a:p>
            <a:r>
              <a:rPr lang="en-IE"/>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64"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5"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D7732FFE-6101-4304-8A81-409DE9513112}" type="slidenum">
              <a:t>&lt;#&gt;</a:t>
            </a:fld>
          </a:p>
        </p:txBody>
      </p:sp>
      <p:sp>
        <p:nvSpPr>
          <p:cNvPr id="7" name="PlaceHolder 6"/>
          <p:cNvSpPr>
            <a:spLocks noGrp="1"/>
          </p:cNvSpPr>
          <p:nvPr>
            <p:ph type="dt" idx="4"/>
          </p:nvPr>
        </p:nvSpPr>
        <p:spPr/>
        <p:txBody>
          <a:bodyPr/>
          <a:p>
            <a:r>
              <a:rPr lang="en-IE"/>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6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8"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9"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70"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5CAB07C4-35AC-47C5-9647-2576CF3BBC76}" type="slidenum">
              <a:t>&lt;#&gt;</a:t>
            </a:fld>
          </a:p>
        </p:txBody>
      </p:sp>
      <p:sp>
        <p:nvSpPr>
          <p:cNvPr id="9" name="PlaceHolder 8"/>
          <p:cNvSpPr>
            <a:spLocks noGrp="1"/>
          </p:cNvSpPr>
          <p:nvPr>
            <p:ph type="dt" idx="4"/>
          </p:nvPr>
        </p:nvSpPr>
        <p:spPr/>
        <p:txBody>
          <a:bodyPr/>
          <a:p>
            <a:r>
              <a:rPr lang="en-IE"/>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2"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73"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74"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75"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76"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77"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5F64FA91-1F30-4975-9706-58DCB51BE235}" type="slidenum">
              <a:t>&lt;#&gt;</a:t>
            </a:fld>
          </a:p>
        </p:txBody>
      </p:sp>
      <p:sp>
        <p:nvSpPr>
          <p:cNvPr id="11" name="PlaceHolder 10"/>
          <p:cNvSpPr>
            <a:spLocks noGrp="1"/>
          </p:cNvSpPr>
          <p:nvPr>
            <p:ph type="dt" idx="4"/>
          </p:nvPr>
        </p:nvSpPr>
        <p:spPr/>
        <p:txBody>
          <a:bodyPr/>
          <a:p>
            <a:r>
              <a:rPr lang="en-IE"/>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2"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4"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6"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8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9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95"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6"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7"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99"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1"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3"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4"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7"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9"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11"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2"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3"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4"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5"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6"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21"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23"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4.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2" descr=""/>
          <p:cNvPicPr/>
          <p:nvPr/>
        </p:nvPicPr>
        <p:blipFill>
          <a:blip r:embed="rId2"/>
          <a:stretch/>
        </p:blipFill>
        <p:spPr>
          <a:xfrm>
            <a:off x="0" y="0"/>
            <a:ext cx="12191760" cy="6857640"/>
          </a:xfrm>
          <a:prstGeom prst="rect">
            <a:avLst/>
          </a:prstGeom>
          <a:ln w="0">
            <a:noFill/>
          </a:ln>
        </p:spPr>
      </p:pic>
      <p:sp>
        <p:nvSpPr>
          <p:cNvPr id="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6" name="PlaceHolder 1"/>
          <p:cNvSpPr>
            <a:spLocks noGrp="1"/>
          </p:cNvSpPr>
          <p:nvPr>
            <p:ph type="body"/>
          </p:nvPr>
        </p:nvSpPr>
        <p:spPr>
          <a:xfrm>
            <a:off x="5183280" y="814320"/>
            <a:ext cx="5004000" cy="504648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2000" spc="-1" strike="noStrike">
                <a:solidFill>
                  <a:srgbClr val="000000"/>
                </a:solidFill>
                <a:latin typeface="Calibri"/>
              </a:rPr>
              <a:t>Click to edit the outline text format</a:t>
            </a:r>
            <a:endParaRPr b="0" lang="en-US" sz="20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
        <p:nvSpPr>
          <p:cNvPr id="357" name="PlaceHolder 2"/>
          <p:cNvSpPr>
            <a:spLocks noGrp="1"/>
          </p:cNvSpPr>
          <p:nvPr>
            <p:ph type="title"/>
          </p:nvPr>
        </p:nvSpPr>
        <p:spPr>
          <a:xfrm>
            <a:off x="778680" y="814320"/>
            <a:ext cx="4091400" cy="954720"/>
          </a:xfrm>
          <a:prstGeom prst="rect">
            <a:avLst/>
          </a:prstGeom>
          <a:noFill/>
          <a:ln w="0">
            <a:noFill/>
          </a:ln>
        </p:spPr>
        <p:txBody>
          <a:bodyPr anchor="t">
            <a:noAutofit/>
          </a:bodyPr>
          <a:p>
            <a:pPr>
              <a:lnSpc>
                <a:spcPct val="90000"/>
              </a:lnSpc>
              <a:buNone/>
            </a:pPr>
            <a:r>
              <a:rPr b="1" lang="en-GB" sz="3000" spc="-1" strike="noStrike">
                <a:solidFill>
                  <a:srgbClr val="4d1282"/>
                </a:solidFill>
                <a:latin typeface="Arial"/>
              </a:rPr>
              <a:t>Click to edit Master title style</a:t>
            </a:r>
            <a:endParaRPr b="0" lang="en-US" sz="3000" spc="-1" strike="noStrike">
              <a:solidFill>
                <a:srgbClr val="000000"/>
              </a:solidFill>
              <a:latin typeface="Calibri"/>
            </a:endParaRPr>
          </a:p>
        </p:txBody>
      </p:sp>
      <p:sp>
        <p:nvSpPr>
          <p:cNvPr id="358" name="PlaceHolder 3"/>
          <p:cNvSpPr>
            <a:spLocks noGrp="1"/>
          </p:cNvSpPr>
          <p:nvPr>
            <p:ph type="body"/>
          </p:nvPr>
        </p:nvSpPr>
        <p:spPr>
          <a:xfrm>
            <a:off x="778680" y="2460960"/>
            <a:ext cx="4091400" cy="3399480"/>
          </a:xfrm>
          <a:prstGeom prst="rect">
            <a:avLst/>
          </a:prstGeom>
          <a:noFill/>
          <a:ln w="0">
            <a:noFill/>
          </a:ln>
        </p:spPr>
        <p:txBody>
          <a:bodyPr anchor="t">
            <a:noAutofit/>
          </a:bodyPr>
          <a:p>
            <a:pPr>
              <a:lnSpc>
                <a:spcPct val="90000"/>
              </a:lnSpc>
              <a:spcBef>
                <a:spcPts val="1001"/>
              </a:spcBef>
              <a:buNone/>
              <a:tabLst>
                <a:tab algn="l" pos="0"/>
              </a:tabLst>
            </a:pPr>
            <a:r>
              <a:rPr b="0" lang="en-GB" sz="1600" spc="-1" strike="noStrike">
                <a:solidFill>
                  <a:srgbClr val="000000"/>
                </a:solidFill>
                <a:latin typeface="Arial"/>
              </a:rPr>
              <a:t>Click to edit Master text styles</a:t>
            </a:r>
            <a:endParaRPr b="0" lang="en-US" sz="16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Picture 2" descr=""/>
          <p:cNvPicPr/>
          <p:nvPr/>
        </p:nvPicPr>
        <p:blipFill>
          <a:blip r:embed="rId2"/>
          <a:stretch/>
        </p:blipFill>
        <p:spPr>
          <a:xfrm>
            <a:off x="0" y="0"/>
            <a:ext cx="12191760" cy="6857640"/>
          </a:xfrm>
          <a:prstGeom prst="rect">
            <a:avLst/>
          </a:prstGeom>
          <a:ln w="0">
            <a:noFill/>
          </a:ln>
        </p:spPr>
      </p:pic>
      <p:sp>
        <p:nvSpPr>
          <p:cNvPr id="40" name="PlaceHolder 1"/>
          <p:cNvSpPr>
            <a:spLocks noGrp="1"/>
          </p:cNvSpPr>
          <p:nvPr>
            <p:ph type="title"/>
          </p:nvPr>
        </p:nvSpPr>
        <p:spPr>
          <a:xfrm>
            <a:off x="831960" y="2542680"/>
            <a:ext cx="7689240" cy="1760760"/>
          </a:xfrm>
          <a:prstGeom prst="rect">
            <a:avLst/>
          </a:prstGeom>
          <a:noFill/>
          <a:ln w="0">
            <a:noFill/>
          </a:ln>
        </p:spPr>
        <p:txBody>
          <a:bodyPr anchor="t">
            <a:noAutofit/>
          </a:bodyPr>
          <a:p>
            <a:pPr>
              <a:lnSpc>
                <a:spcPct val="90000"/>
              </a:lnSpc>
              <a:buNone/>
            </a:pPr>
            <a:r>
              <a:rPr b="1" lang="en-GB" sz="6000" spc="-1" strike="noStrike">
                <a:solidFill>
                  <a:srgbClr val="002060"/>
                </a:solidFill>
                <a:latin typeface="Arial"/>
              </a:rPr>
              <a:t>Click to edit Master title style</a:t>
            </a:r>
            <a:endParaRPr b="0" lang="en-US" sz="6000" spc="-1" strike="noStrike">
              <a:solidFill>
                <a:srgbClr val="000000"/>
              </a:solidFill>
              <a:latin typeface="Calibri"/>
            </a:endParaRPr>
          </a:p>
        </p:txBody>
      </p:sp>
      <p:sp>
        <p:nvSpPr>
          <p:cNvPr id="41" name="PlaceHolder 2"/>
          <p:cNvSpPr>
            <a:spLocks noGrp="1"/>
          </p:cNvSpPr>
          <p:nvPr>
            <p:ph type="body"/>
          </p:nvPr>
        </p:nvSpPr>
        <p:spPr>
          <a:xfrm>
            <a:off x="831960" y="4407480"/>
            <a:ext cx="7689240" cy="621360"/>
          </a:xfrm>
          <a:prstGeom prst="rect">
            <a:avLst/>
          </a:prstGeom>
          <a:noFill/>
          <a:ln w="0">
            <a:noFill/>
          </a:ln>
        </p:spPr>
        <p:txBody>
          <a:bodyPr anchor="t">
            <a:noAutofit/>
          </a:bodyPr>
          <a:p>
            <a:pPr>
              <a:lnSpc>
                <a:spcPct val="90000"/>
              </a:lnSpc>
              <a:spcBef>
                <a:spcPts val="1001"/>
              </a:spcBef>
              <a:buNone/>
              <a:tabLst>
                <a:tab algn="l" pos="0"/>
              </a:tabLst>
            </a:pPr>
            <a:r>
              <a:rPr b="0" lang="en-GB" sz="2400" spc="-1" strike="noStrike">
                <a:solidFill>
                  <a:srgbClr val="585858"/>
                </a:solidFill>
                <a:latin typeface="Arial"/>
              </a:rPr>
              <a:t>Click to edit Master text styles</a:t>
            </a:r>
            <a:endParaRPr b="0" lang="en-US" sz="24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8" name="Picture 2" descr=""/>
          <p:cNvPicPr/>
          <p:nvPr/>
        </p:nvPicPr>
        <p:blipFill>
          <a:blip r:embed="rId2"/>
          <a:stretch/>
        </p:blipFill>
        <p:spPr>
          <a:xfrm>
            <a:off x="0" y="0"/>
            <a:ext cx="12191760" cy="6857640"/>
          </a:xfrm>
          <a:prstGeom prst="rect">
            <a:avLst/>
          </a:prstGeom>
          <a:ln w="0">
            <a:noFill/>
          </a:ln>
        </p:spPr>
      </p:pic>
      <p:sp>
        <p:nvSpPr>
          <p:cNvPr id="79" name="PlaceHolder 1"/>
          <p:cNvSpPr>
            <a:spLocks noGrp="1"/>
          </p:cNvSpPr>
          <p:nvPr>
            <p:ph type="title"/>
          </p:nvPr>
        </p:nvSpPr>
        <p:spPr>
          <a:xfrm>
            <a:off x="831960" y="3078360"/>
            <a:ext cx="8212320" cy="2119320"/>
          </a:xfrm>
          <a:prstGeom prst="rect">
            <a:avLst/>
          </a:prstGeom>
          <a:noFill/>
          <a:ln w="0">
            <a:noFill/>
          </a:ln>
        </p:spPr>
        <p:txBody>
          <a:bodyPr anchor="t">
            <a:noAutofit/>
          </a:bodyPr>
          <a:p>
            <a:pPr>
              <a:lnSpc>
                <a:spcPct val="90000"/>
              </a:lnSpc>
              <a:buNone/>
            </a:pPr>
            <a:r>
              <a:rPr b="1" lang="en-GB" sz="4400" spc="-1" strike="noStrike">
                <a:solidFill>
                  <a:srgbClr val="ffffff"/>
                </a:solidFill>
                <a:latin typeface="Arial"/>
              </a:rPr>
              <a:t>Click to edit Master title style</a:t>
            </a:r>
            <a:endParaRPr b="0" lang="en-US" sz="4400" spc="-1" strike="noStrike">
              <a:solidFill>
                <a:srgbClr val="000000"/>
              </a:solidFill>
              <a:latin typeface="Calibri"/>
            </a:endParaRPr>
          </a:p>
        </p:txBody>
      </p:sp>
      <p:sp>
        <p:nvSpPr>
          <p:cNvPr id="8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7"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GB" sz="4400" spc="-1" strike="noStrike">
                <a:solidFill>
                  <a:srgbClr val="4d1282"/>
                </a:solidFill>
                <a:latin typeface="Arial"/>
              </a:rPr>
              <a:t>Click to edit Master title style</a:t>
            </a:r>
            <a:endParaRPr b="0" lang="en-US" sz="4400" spc="-1" strike="noStrike">
              <a:solidFill>
                <a:srgbClr val="000000"/>
              </a:solidFill>
              <a:latin typeface="Calibri"/>
            </a:endParaRPr>
          </a:p>
        </p:txBody>
      </p:sp>
      <p:sp>
        <p:nvSpPr>
          <p:cNvPr id="118" name="PlaceHolder 2"/>
          <p:cNvSpPr>
            <a:spLocks noGrp="1"/>
          </p:cNvSpPr>
          <p:nvPr>
            <p:ph type="body"/>
          </p:nvPr>
        </p:nvSpPr>
        <p:spPr>
          <a:xfrm>
            <a:off x="778680" y="2235600"/>
            <a:ext cx="9143640" cy="3598200"/>
          </a:xfrm>
          <a:prstGeom prst="rect">
            <a:avLst/>
          </a:prstGeom>
          <a:noFill/>
          <a:ln w="0">
            <a:noFill/>
          </a:ln>
        </p:spPr>
        <p:txBody>
          <a:bodyPr anchor="t">
            <a:noAutofit/>
          </a:bodyPr>
          <a:p>
            <a:pPr>
              <a:lnSpc>
                <a:spcPct val="90000"/>
              </a:lnSpc>
              <a:spcBef>
                <a:spcPts val="1001"/>
              </a:spcBef>
              <a:buNone/>
              <a:tabLst>
                <a:tab algn="l" pos="0"/>
              </a:tabLst>
            </a:pPr>
            <a:r>
              <a:rPr b="0" lang="en-GB" sz="2000" spc="-1" strike="noStrike">
                <a:solidFill>
                  <a:srgbClr val="000000"/>
                </a:solidFill>
                <a:latin typeface="Arial"/>
              </a:rPr>
              <a:t>Click to edit Master text styles</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PlaceHolder 1"/>
          <p:cNvSpPr>
            <a:spLocks noGrp="1"/>
          </p:cNvSpPr>
          <p:nvPr>
            <p:ph type="body"/>
          </p:nvPr>
        </p:nvSpPr>
        <p:spPr>
          <a:xfrm>
            <a:off x="778680" y="2235600"/>
            <a:ext cx="9143640" cy="359820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GB" sz="2400" spc="-1" strike="noStrike">
                <a:solidFill>
                  <a:srgbClr val="000000"/>
                </a:solidFill>
                <a:latin typeface="Arial"/>
              </a:rPr>
              <a:t>Click to edit Master text styles</a:t>
            </a:r>
            <a:endParaRPr b="0" lang="en-US" sz="24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GB" sz="2000" spc="-1" strike="noStrike">
                <a:solidFill>
                  <a:srgbClr val="000000"/>
                </a:solidFill>
                <a:latin typeface="Arial"/>
              </a:rPr>
              <a:t>Second level</a:t>
            </a:r>
            <a:endParaRPr b="0" lang="en-US" sz="20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GB" sz="1800" spc="-1" strike="noStrike">
                <a:solidFill>
                  <a:srgbClr val="000000"/>
                </a:solidFill>
                <a:latin typeface="Arial"/>
              </a:rPr>
              <a:t>Third level</a:t>
            </a:r>
            <a:endParaRPr b="0" lang="en-US" sz="18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GB" sz="1600" spc="-1" strike="noStrike">
                <a:solidFill>
                  <a:srgbClr val="000000"/>
                </a:solidFill>
                <a:latin typeface="Arial"/>
              </a:rPr>
              <a:t>Fourth level</a:t>
            </a:r>
            <a:endParaRPr b="0" lang="en-US" sz="1600" spc="-1" strike="noStrike">
              <a:solidFill>
                <a:srgbClr val="000000"/>
              </a:solidFill>
              <a:latin typeface="Calibri"/>
            </a:endParaRPr>
          </a:p>
        </p:txBody>
      </p:sp>
      <p:sp>
        <p:nvSpPr>
          <p:cNvPr id="156" name="PlaceHolder 2"/>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GB" sz="4400" spc="-1" strike="noStrike">
                <a:solidFill>
                  <a:srgbClr val="4d1282"/>
                </a:solidFill>
                <a:latin typeface="Arial"/>
              </a:rPr>
              <a:t>Click to edit Master title style</a:t>
            </a:r>
            <a:endParaRPr b="0" lang="en-US" sz="44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194"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95"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a:defRPr b="0" lang="en-IE" sz="1400" spc="-1" strike="noStrike">
                <a:latin typeface="Times New Roman"/>
              </a:defRPr>
            </a:lvl1pPr>
          </a:lstStyle>
          <a:p>
            <a:r>
              <a:rPr b="0" lang="en-IE" sz="1400" spc="-1" strike="noStrike">
                <a:latin typeface="Times New Roman"/>
              </a:rPr>
              <a:t>&lt;date/time&gt;</a:t>
            </a:r>
            <a:endParaRPr b="0" lang="en-IE" sz="1400" spc="-1" strike="noStrike">
              <a:latin typeface="Times New Roman"/>
            </a:endParaRPr>
          </a:p>
        </p:txBody>
      </p:sp>
      <p:sp>
        <p:nvSpPr>
          <p:cNvPr id="196"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IE" sz="1400" spc="-1" strike="noStrike">
                <a:latin typeface="Times New Roman"/>
              </a:defRPr>
            </a:lvl1pPr>
          </a:lstStyle>
          <a:p>
            <a:pPr algn="ctr">
              <a:buNone/>
            </a:pPr>
            <a:r>
              <a:rPr b="0" lang="en-IE" sz="1400" spc="-1" strike="noStrike">
                <a:latin typeface="Times New Roman"/>
              </a:rPr>
              <a:t>&lt;footer&gt;</a:t>
            </a:r>
            <a:endParaRPr b="0" lang="en-IE" sz="1400" spc="-1" strike="noStrike">
              <a:latin typeface="Times New Roman"/>
            </a:endParaRPr>
          </a:p>
        </p:txBody>
      </p:sp>
      <p:sp>
        <p:nvSpPr>
          <p:cNvPr id="197"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b="0" lang="en-IE" sz="1200" spc="-1" strike="noStrike">
                <a:solidFill>
                  <a:srgbClr val="8b8b8b"/>
                </a:solidFill>
                <a:latin typeface="Calibri"/>
              </a:defRPr>
            </a:lvl1pPr>
          </a:lstStyle>
          <a:p>
            <a:pPr algn="r">
              <a:lnSpc>
                <a:spcPct val="100000"/>
              </a:lnSpc>
              <a:buNone/>
            </a:pPr>
            <a:fld id="{A2AF42AD-5F7C-44F2-9BE2-29B338CD9754}" type="slidenum">
              <a:rPr b="0" lang="en-IE" sz="1200" spc="-1" strike="noStrike">
                <a:solidFill>
                  <a:srgbClr val="8b8b8b"/>
                </a:solidFill>
                <a:latin typeface="Calibri"/>
              </a:rPr>
              <a:t>&lt;number&gt;</a:t>
            </a:fld>
            <a:endParaRPr b="0" lang="en-IE"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PlaceHolder 1"/>
          <p:cNvSpPr>
            <a:spLocks noGrp="1"/>
          </p:cNvSpPr>
          <p:nvPr>
            <p:ph type="title"/>
          </p:nvPr>
        </p:nvSpPr>
        <p:spPr>
          <a:xfrm>
            <a:off x="8398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235" name="PlaceHolder 2"/>
          <p:cNvSpPr>
            <a:spLocks noGrp="1"/>
          </p:cNvSpPr>
          <p:nvPr>
            <p:ph type="body"/>
          </p:nvPr>
        </p:nvSpPr>
        <p:spPr>
          <a:xfrm>
            <a:off x="839880" y="1681200"/>
            <a:ext cx="5157360" cy="823680"/>
          </a:xfrm>
          <a:prstGeom prst="rect">
            <a:avLst/>
          </a:prstGeom>
          <a:noFill/>
          <a:ln w="0">
            <a:noFill/>
          </a:ln>
        </p:spPr>
        <p:txBody>
          <a:bodyPr anchor="b">
            <a:noAutofit/>
          </a:bodyPr>
          <a:p>
            <a:pPr>
              <a:lnSpc>
                <a:spcPct val="90000"/>
              </a:lnSpc>
              <a:spcBef>
                <a:spcPts val="1001"/>
              </a:spcBef>
              <a:buNone/>
              <a:tabLst>
                <a:tab algn="l" pos="0"/>
              </a:tabLst>
            </a:pPr>
            <a:r>
              <a:rPr b="1" lang="en-US" sz="2400" spc="-1" strike="noStrike">
                <a:solidFill>
                  <a:srgbClr val="000000"/>
                </a:solidFill>
                <a:latin typeface="Calibri"/>
              </a:rPr>
              <a:t>Edit Master text styles</a:t>
            </a:r>
            <a:endParaRPr b="0" lang="en-US" sz="2400" spc="-1" strike="noStrike">
              <a:solidFill>
                <a:srgbClr val="000000"/>
              </a:solidFill>
              <a:latin typeface="Calibri"/>
            </a:endParaRPr>
          </a:p>
        </p:txBody>
      </p:sp>
      <p:sp>
        <p:nvSpPr>
          <p:cNvPr id="236" name="PlaceHolder 3"/>
          <p:cNvSpPr>
            <a:spLocks noGrp="1"/>
          </p:cNvSpPr>
          <p:nvPr>
            <p:ph type="body"/>
          </p:nvPr>
        </p:nvSpPr>
        <p:spPr>
          <a:xfrm>
            <a:off x="839880" y="2505240"/>
            <a:ext cx="5157360" cy="368424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237" name="PlaceHolder 4"/>
          <p:cNvSpPr>
            <a:spLocks noGrp="1"/>
          </p:cNvSpPr>
          <p:nvPr>
            <p:ph type="body"/>
          </p:nvPr>
        </p:nvSpPr>
        <p:spPr>
          <a:xfrm>
            <a:off x="6172200" y="1681200"/>
            <a:ext cx="5182920" cy="823680"/>
          </a:xfrm>
          <a:prstGeom prst="rect">
            <a:avLst/>
          </a:prstGeom>
          <a:noFill/>
          <a:ln w="0">
            <a:noFill/>
          </a:ln>
        </p:spPr>
        <p:txBody>
          <a:bodyPr anchor="b">
            <a:noAutofit/>
          </a:bodyPr>
          <a:p>
            <a:pPr>
              <a:lnSpc>
                <a:spcPct val="90000"/>
              </a:lnSpc>
              <a:spcBef>
                <a:spcPts val="1001"/>
              </a:spcBef>
              <a:buNone/>
              <a:tabLst>
                <a:tab algn="l" pos="0"/>
              </a:tabLst>
            </a:pPr>
            <a:r>
              <a:rPr b="1" lang="en-US" sz="2400" spc="-1" strike="noStrike">
                <a:solidFill>
                  <a:srgbClr val="000000"/>
                </a:solidFill>
                <a:latin typeface="Calibri"/>
              </a:rPr>
              <a:t>Edit Master text styles</a:t>
            </a:r>
            <a:endParaRPr b="0" lang="en-US" sz="2400" spc="-1" strike="noStrike">
              <a:solidFill>
                <a:srgbClr val="000000"/>
              </a:solidFill>
              <a:latin typeface="Calibri"/>
            </a:endParaRPr>
          </a:p>
        </p:txBody>
      </p:sp>
      <p:sp>
        <p:nvSpPr>
          <p:cNvPr id="238" name="PlaceHolder 5"/>
          <p:cNvSpPr>
            <a:spLocks noGrp="1"/>
          </p:cNvSpPr>
          <p:nvPr>
            <p:ph type="body"/>
          </p:nvPr>
        </p:nvSpPr>
        <p:spPr>
          <a:xfrm>
            <a:off x="6172200" y="2505240"/>
            <a:ext cx="5182920" cy="368424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239" name="PlaceHolder 6"/>
          <p:cNvSpPr>
            <a:spLocks noGrp="1"/>
          </p:cNvSpPr>
          <p:nvPr>
            <p:ph type="dt" idx="4"/>
          </p:nvPr>
        </p:nvSpPr>
        <p:spPr>
          <a:xfrm>
            <a:off x="838080" y="6356520"/>
            <a:ext cx="2742840" cy="364680"/>
          </a:xfrm>
          <a:prstGeom prst="rect">
            <a:avLst/>
          </a:prstGeom>
          <a:noFill/>
          <a:ln w="0">
            <a:noFill/>
          </a:ln>
        </p:spPr>
        <p:txBody>
          <a:bodyPr anchor="ctr">
            <a:noAutofit/>
          </a:bodyPr>
          <a:lstStyle>
            <a:lvl1pPr>
              <a:defRPr b="0" lang="en-IE" sz="1400" spc="-1" strike="noStrike">
                <a:latin typeface="Times New Roman"/>
              </a:defRPr>
            </a:lvl1pPr>
          </a:lstStyle>
          <a:p>
            <a:r>
              <a:rPr b="0" lang="en-IE" sz="1400" spc="-1" strike="noStrike">
                <a:latin typeface="Times New Roman"/>
              </a:rPr>
              <a:t>&lt;date/time&gt;</a:t>
            </a:r>
            <a:endParaRPr b="0" lang="en-IE" sz="1400" spc="-1" strike="noStrike">
              <a:latin typeface="Times New Roman"/>
            </a:endParaRPr>
          </a:p>
        </p:txBody>
      </p:sp>
      <p:sp>
        <p:nvSpPr>
          <p:cNvPr id="240" name="PlaceHolder 7"/>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b="0" lang="en-IE" sz="1400" spc="-1" strike="noStrike">
                <a:latin typeface="Times New Roman"/>
              </a:defRPr>
            </a:lvl1pPr>
          </a:lstStyle>
          <a:p>
            <a:pPr algn="ctr">
              <a:buNone/>
            </a:pPr>
            <a:r>
              <a:rPr b="0" lang="en-IE" sz="1400" spc="-1" strike="noStrike">
                <a:latin typeface="Times New Roman"/>
              </a:rPr>
              <a:t>&lt;footer&gt;</a:t>
            </a:r>
            <a:endParaRPr b="0" lang="en-IE" sz="1400" spc="-1" strike="noStrike">
              <a:latin typeface="Times New Roman"/>
            </a:endParaRPr>
          </a:p>
        </p:txBody>
      </p:sp>
      <p:sp>
        <p:nvSpPr>
          <p:cNvPr id="241" name="PlaceHolder 8"/>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0" lang="en-IE" sz="1200" spc="-1" strike="noStrike">
                <a:solidFill>
                  <a:srgbClr val="8b8b8b"/>
                </a:solidFill>
                <a:latin typeface="Calibri"/>
              </a:defRPr>
            </a:lvl1pPr>
          </a:lstStyle>
          <a:p>
            <a:pPr algn="r">
              <a:lnSpc>
                <a:spcPct val="100000"/>
              </a:lnSpc>
              <a:buNone/>
            </a:pPr>
            <a:fld id="{C498B183-42DB-4BB9-B4B4-1959B519EA1A}" type="slidenum">
              <a:rPr b="0" lang="en-IE" sz="1200" spc="-1" strike="noStrike">
                <a:solidFill>
                  <a:srgbClr val="8b8b8b"/>
                </a:solidFill>
                <a:latin typeface="Calibri"/>
              </a:rPr>
              <a:t>&lt;number&gt;</a:t>
            </a:fld>
            <a:endParaRPr b="0" lang="en-IE"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8" name="PlaceHolder 1"/>
          <p:cNvSpPr>
            <a:spLocks noGrp="1"/>
          </p:cNvSpPr>
          <p:nvPr>
            <p:ph type="body"/>
          </p:nvPr>
        </p:nvSpPr>
        <p:spPr>
          <a:xfrm>
            <a:off x="5133600" y="814320"/>
            <a:ext cx="5053680" cy="504648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GB" sz="2000" spc="-1" strike="noStrike">
                <a:solidFill>
                  <a:srgbClr val="000000"/>
                </a:solidFill>
                <a:latin typeface="Arial"/>
              </a:rPr>
              <a:t>Click to edit Master text styles</a:t>
            </a:r>
            <a:endParaRPr b="0" lang="en-US" sz="20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GB" sz="1800" spc="-1" strike="noStrike">
                <a:solidFill>
                  <a:srgbClr val="000000"/>
                </a:solidFill>
                <a:latin typeface="Arial"/>
              </a:rPr>
              <a:t>Second level</a:t>
            </a:r>
            <a:endParaRPr b="0" lang="en-US" sz="18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GB" sz="1600" spc="-1" strike="noStrike">
                <a:solidFill>
                  <a:srgbClr val="000000"/>
                </a:solidFill>
                <a:latin typeface="Arial"/>
              </a:rPr>
              <a:t>Third level</a:t>
            </a:r>
            <a:endParaRPr b="0" lang="en-US" sz="16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GB" sz="1600" spc="-1" strike="noStrike">
                <a:solidFill>
                  <a:srgbClr val="000000"/>
                </a:solidFill>
                <a:latin typeface="Arial"/>
              </a:rPr>
              <a:t>Fourth level</a:t>
            </a:r>
            <a:endParaRPr b="0" lang="en-US" sz="1600" spc="-1" strike="noStrike">
              <a:solidFill>
                <a:srgbClr val="000000"/>
              </a:solidFill>
              <a:latin typeface="Calibri"/>
            </a:endParaRPr>
          </a:p>
        </p:txBody>
      </p:sp>
      <p:sp>
        <p:nvSpPr>
          <p:cNvPr id="279" name="PlaceHolder 2"/>
          <p:cNvSpPr>
            <a:spLocks noGrp="1"/>
          </p:cNvSpPr>
          <p:nvPr>
            <p:ph type="title"/>
          </p:nvPr>
        </p:nvSpPr>
        <p:spPr>
          <a:xfrm>
            <a:off x="778680" y="814320"/>
            <a:ext cx="4091400" cy="954720"/>
          </a:xfrm>
          <a:prstGeom prst="rect">
            <a:avLst/>
          </a:prstGeom>
          <a:noFill/>
          <a:ln w="0">
            <a:noFill/>
          </a:ln>
        </p:spPr>
        <p:txBody>
          <a:bodyPr anchor="t">
            <a:noAutofit/>
          </a:bodyPr>
          <a:p>
            <a:pPr>
              <a:lnSpc>
                <a:spcPct val="90000"/>
              </a:lnSpc>
              <a:buNone/>
            </a:pPr>
            <a:r>
              <a:rPr b="1" lang="en-GB" sz="3000" spc="-1" strike="noStrike">
                <a:solidFill>
                  <a:srgbClr val="4d1282"/>
                </a:solidFill>
                <a:latin typeface="Arial"/>
              </a:rPr>
              <a:t>Click to edit Master title style</a:t>
            </a:r>
            <a:endParaRPr b="0" lang="en-US" sz="3000" spc="-1" strike="noStrike">
              <a:solidFill>
                <a:srgbClr val="000000"/>
              </a:solidFill>
              <a:latin typeface="Calibri"/>
            </a:endParaRPr>
          </a:p>
        </p:txBody>
      </p:sp>
      <p:sp>
        <p:nvSpPr>
          <p:cNvPr id="280" name="PlaceHolder 3"/>
          <p:cNvSpPr>
            <a:spLocks noGrp="1"/>
          </p:cNvSpPr>
          <p:nvPr>
            <p:ph type="body"/>
          </p:nvPr>
        </p:nvSpPr>
        <p:spPr>
          <a:xfrm>
            <a:off x="778680" y="2460960"/>
            <a:ext cx="4091400" cy="3399480"/>
          </a:xfrm>
          <a:prstGeom prst="rect">
            <a:avLst/>
          </a:prstGeom>
          <a:noFill/>
          <a:ln w="0">
            <a:noFill/>
          </a:ln>
        </p:spPr>
        <p:txBody>
          <a:bodyPr anchor="t">
            <a:noAutofit/>
          </a:bodyPr>
          <a:p>
            <a:pPr>
              <a:lnSpc>
                <a:spcPct val="90000"/>
              </a:lnSpc>
              <a:spcBef>
                <a:spcPts val="1001"/>
              </a:spcBef>
              <a:buNone/>
              <a:tabLst>
                <a:tab algn="l" pos="0"/>
              </a:tabLst>
            </a:pPr>
            <a:r>
              <a:rPr b="0" lang="en-GB" sz="1600" spc="-1" strike="noStrike">
                <a:solidFill>
                  <a:srgbClr val="000000"/>
                </a:solidFill>
                <a:latin typeface="Arial"/>
              </a:rPr>
              <a:t>Click to edit Master text styles</a:t>
            </a:r>
            <a:endParaRPr b="0" lang="en-US" sz="16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7" name="Picture 2" descr=""/>
          <p:cNvPicPr/>
          <p:nvPr/>
        </p:nvPicPr>
        <p:blipFill>
          <a:blip r:embed="rId2"/>
          <a:stretch/>
        </p:blipFill>
        <p:spPr>
          <a:xfrm>
            <a:off x="0" y="0"/>
            <a:ext cx="12191760" cy="6857640"/>
          </a:xfrm>
          <a:prstGeom prst="rect">
            <a:avLst/>
          </a:prstGeom>
          <a:ln w="0">
            <a:noFill/>
          </a:ln>
        </p:spPr>
      </p:pic>
      <p:sp>
        <p:nvSpPr>
          <p:cNvPr id="318" name="PlaceHolder 1"/>
          <p:cNvSpPr>
            <a:spLocks noGrp="1"/>
          </p:cNvSpPr>
          <p:nvPr>
            <p:ph type="title"/>
          </p:nvPr>
        </p:nvSpPr>
        <p:spPr>
          <a:xfrm>
            <a:off x="778680" y="2831760"/>
            <a:ext cx="7689240" cy="596880"/>
          </a:xfrm>
          <a:prstGeom prst="rect">
            <a:avLst/>
          </a:prstGeom>
          <a:noFill/>
          <a:ln w="0">
            <a:noFill/>
          </a:ln>
        </p:spPr>
        <p:txBody>
          <a:bodyPr anchor="t">
            <a:noAutofit/>
          </a:bodyPr>
          <a:p>
            <a:pPr>
              <a:lnSpc>
                <a:spcPct val="90000"/>
              </a:lnSpc>
              <a:buNone/>
            </a:pPr>
            <a:r>
              <a:rPr b="1" lang="en-GB" sz="3200" spc="-1" strike="noStrike">
                <a:solidFill>
                  <a:srgbClr val="002060"/>
                </a:solidFill>
                <a:latin typeface="Arial"/>
              </a:rPr>
              <a:t>Click to edit Master title style</a:t>
            </a:r>
            <a:endParaRPr b="0" lang="en-US" sz="3200" spc="-1" strike="noStrike">
              <a:solidFill>
                <a:srgbClr val="000000"/>
              </a:solidFill>
              <a:latin typeface="Calibri"/>
            </a:endParaRPr>
          </a:p>
        </p:txBody>
      </p:sp>
      <p:sp>
        <p:nvSpPr>
          <p:cNvPr id="319" name="PlaceHolder 2"/>
          <p:cNvSpPr>
            <a:spLocks noGrp="1"/>
          </p:cNvSpPr>
          <p:nvPr>
            <p:ph type="body"/>
          </p:nvPr>
        </p:nvSpPr>
        <p:spPr>
          <a:xfrm>
            <a:off x="778680" y="3597120"/>
            <a:ext cx="7689240" cy="1521000"/>
          </a:xfrm>
          <a:prstGeom prst="rect">
            <a:avLst/>
          </a:prstGeom>
          <a:noFill/>
          <a:ln w="0">
            <a:noFill/>
          </a:ln>
        </p:spPr>
        <p:txBody>
          <a:bodyPr anchor="t">
            <a:noAutofit/>
          </a:bodyPr>
          <a:p>
            <a:pPr>
              <a:lnSpc>
                <a:spcPct val="90000"/>
              </a:lnSpc>
              <a:spcBef>
                <a:spcPts val="1001"/>
              </a:spcBef>
              <a:buNone/>
              <a:tabLst>
                <a:tab algn="l" pos="0"/>
              </a:tabLst>
            </a:pPr>
            <a:r>
              <a:rPr b="0" lang="en-GB" sz="2000" spc="-1" strike="noStrike">
                <a:solidFill>
                  <a:srgbClr val="000000"/>
                </a:solidFill>
                <a:latin typeface="Arial"/>
              </a:rPr>
              <a:t>Click to edit Master text styles</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3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7.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37.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microsoft.com/office/2007/relationships/hdphoto" Target="../media/hdphoto2.wdp"/><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slideLayout" Target="../slideLayouts/slideLayout73.xml"/>
</Relationships>
</file>

<file path=ppt/slides/_rels/slide2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jpeg"/><Relationship Id="rId3" Type="http://schemas.openxmlformats.org/officeDocument/2006/relationships/image" Target="../media/image34.png"/><Relationship Id="rId4"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3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6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9.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61.xml"/><Relationship Id="rId3" Type="http://schemas.openxmlformats.org/officeDocument/2006/relationships/notesSlide" Target="../notesSlides/notesSlide38.xml"/>
</Relationships>
</file>

<file path=ppt/slides/_rels/slide4.xml.rels><?xml version="1.0" encoding="UTF-8"?>
<Relationships xmlns="http://schemas.openxmlformats.org/package/2006/relationships"><Relationship Id="rId1" Type="http://schemas.openxmlformats.org/officeDocument/2006/relationships/image" Target="../media/image5.gif"/><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37.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microsoft.com/office/2007/relationships/hdphoto" Target="../media/hdphoto1.wdp"/><Relationship Id="rId3" Type="http://schemas.openxmlformats.org/officeDocument/2006/relationships/slideLayout" Target="../slideLayouts/slideLayout37.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IE" sz="4400" spc="-1" strike="noStrike">
                <a:solidFill>
                  <a:srgbClr val="4d1282"/>
                </a:solidFill>
                <a:latin typeface="Arial"/>
              </a:rPr>
              <a:t>Sarcopenia</a:t>
            </a:r>
            <a:endParaRPr b="0" lang="en-US" sz="4400" spc="-1" strike="noStrike">
              <a:solidFill>
                <a:srgbClr val="000000"/>
              </a:solidFill>
              <a:latin typeface="Calibri"/>
            </a:endParaRPr>
          </a:p>
        </p:txBody>
      </p:sp>
      <p:sp>
        <p:nvSpPr>
          <p:cNvPr id="427" name="PlaceHolder 2"/>
          <p:cNvSpPr>
            <a:spLocks noGrp="1"/>
          </p:cNvSpPr>
          <p:nvPr>
            <p:ph/>
          </p:nvPr>
        </p:nvSpPr>
        <p:spPr>
          <a:xfrm>
            <a:off x="778680" y="2235600"/>
            <a:ext cx="9143640" cy="3598200"/>
          </a:xfrm>
          <a:prstGeom prst="rect">
            <a:avLst/>
          </a:prstGeom>
          <a:noFill/>
          <a:ln w="0">
            <a:noFill/>
          </a:ln>
        </p:spPr>
        <p:txBody>
          <a:bodyPr anchor="t">
            <a:normAutofit/>
          </a:bodyPr>
          <a:p>
            <a:pPr algn="ctr">
              <a:lnSpc>
                <a:spcPct val="200000"/>
              </a:lnSpc>
              <a:spcBef>
                <a:spcPts val="1001"/>
              </a:spcBef>
              <a:buNone/>
              <a:tabLst>
                <a:tab algn="l" pos="0"/>
              </a:tabLst>
            </a:pPr>
            <a:r>
              <a:rPr b="1" lang="en-US" sz="3600" spc="-1" strike="noStrike">
                <a:solidFill>
                  <a:srgbClr val="333f4f"/>
                </a:solidFill>
                <a:latin typeface="Calibri"/>
              </a:rPr>
              <a:t>Muscle atrophy</a:t>
            </a:r>
            <a:endParaRPr b="0" lang="en-US" sz="3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IE" sz="4400" spc="-1" strike="noStrike">
                <a:solidFill>
                  <a:srgbClr val="4d1282"/>
                </a:solidFill>
                <a:latin typeface="Arial"/>
              </a:rPr>
              <a:t>Myogenesis</a:t>
            </a:r>
            <a:endParaRPr b="0" lang="en-US" sz="4400" spc="-1" strike="noStrike">
              <a:solidFill>
                <a:srgbClr val="000000"/>
              </a:solidFill>
              <a:latin typeface="Calibri"/>
            </a:endParaRPr>
          </a:p>
        </p:txBody>
      </p:sp>
      <p:sp>
        <p:nvSpPr>
          <p:cNvPr id="429" name="PlaceHolder 2"/>
          <p:cNvSpPr>
            <a:spLocks noGrp="1"/>
          </p:cNvSpPr>
          <p:nvPr>
            <p:ph/>
          </p:nvPr>
        </p:nvSpPr>
        <p:spPr>
          <a:xfrm>
            <a:off x="778680" y="2235600"/>
            <a:ext cx="9143640" cy="3598200"/>
          </a:xfrm>
          <a:prstGeom prst="rect">
            <a:avLst/>
          </a:prstGeom>
          <a:noFill/>
          <a:ln w="0">
            <a:noFill/>
          </a:ln>
        </p:spPr>
        <p:txBody>
          <a:bodyPr anchor="t">
            <a:normAutofit/>
          </a:bodyPr>
          <a:p>
            <a:pPr>
              <a:lnSpc>
                <a:spcPct val="90000"/>
              </a:lnSpc>
              <a:spcBef>
                <a:spcPts val="1417"/>
              </a:spcBef>
              <a:buNone/>
            </a:pPr>
            <a:endParaRPr b="0" lang="en-US" sz="2800" spc="-1" strike="noStrike">
              <a:solidFill>
                <a:srgbClr val="000000"/>
              </a:solidFill>
              <a:latin typeface="Calibri"/>
            </a:endParaRPr>
          </a:p>
        </p:txBody>
      </p:sp>
      <p:pic>
        <p:nvPicPr>
          <p:cNvPr id="430" name="Picture 2" descr="Frontiers | The Microenvironment Is a Critical Regulator of Muscle Stem  Cell Activation and Proliferation | Cell and Developmental Biology"/>
          <p:cNvPicPr/>
          <p:nvPr/>
        </p:nvPicPr>
        <p:blipFill>
          <a:blip r:embed="rId1"/>
          <a:stretch/>
        </p:blipFill>
        <p:spPr>
          <a:xfrm>
            <a:off x="286200" y="2235600"/>
            <a:ext cx="10405440" cy="42663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IE" sz="4400" spc="-1" strike="noStrike">
                <a:solidFill>
                  <a:srgbClr val="4d1282"/>
                </a:solidFill>
                <a:latin typeface="Arial"/>
              </a:rPr>
              <a:t>Myogenesis</a:t>
            </a:r>
            <a:endParaRPr b="0" lang="en-US" sz="4400" spc="-1" strike="noStrike">
              <a:solidFill>
                <a:srgbClr val="000000"/>
              </a:solidFill>
              <a:latin typeface="Calibri"/>
            </a:endParaRPr>
          </a:p>
        </p:txBody>
      </p:sp>
      <p:sp>
        <p:nvSpPr>
          <p:cNvPr id="432" name="PlaceHolder 2"/>
          <p:cNvSpPr>
            <a:spLocks noGrp="1"/>
          </p:cNvSpPr>
          <p:nvPr>
            <p:ph/>
          </p:nvPr>
        </p:nvSpPr>
        <p:spPr>
          <a:xfrm>
            <a:off x="778680" y="2235600"/>
            <a:ext cx="9143640" cy="3598200"/>
          </a:xfrm>
          <a:prstGeom prst="rect">
            <a:avLst/>
          </a:prstGeom>
          <a:noFill/>
          <a:ln w="0">
            <a:noFill/>
          </a:ln>
        </p:spPr>
        <p:txBody>
          <a:bodyPr anchor="t">
            <a:normAutofit/>
          </a:bodyPr>
          <a:p>
            <a:pPr>
              <a:lnSpc>
                <a:spcPct val="90000"/>
              </a:lnSpc>
              <a:spcBef>
                <a:spcPts val="1417"/>
              </a:spcBef>
              <a:buNone/>
            </a:pPr>
            <a:endParaRPr b="0" lang="en-US" sz="2800" spc="-1" strike="noStrike">
              <a:solidFill>
                <a:srgbClr val="000000"/>
              </a:solidFill>
              <a:latin typeface="Calibri"/>
            </a:endParaRPr>
          </a:p>
        </p:txBody>
      </p:sp>
      <p:pic>
        <p:nvPicPr>
          <p:cNvPr id="433" name="Picture 2" descr="Frontiers | The Microenvironment Is a Critical Regulator of Muscle Stem  Cell Activation and Proliferation | Cell and Developmental Biology"/>
          <p:cNvPicPr/>
          <p:nvPr/>
        </p:nvPicPr>
        <p:blipFill>
          <a:blip r:embed="rId1"/>
          <a:stretch/>
        </p:blipFill>
        <p:spPr>
          <a:xfrm>
            <a:off x="286200" y="2235600"/>
            <a:ext cx="10405440" cy="4266360"/>
          </a:xfrm>
          <a:prstGeom prst="rect">
            <a:avLst/>
          </a:prstGeom>
          <a:ln w="0">
            <a:noFill/>
          </a:ln>
        </p:spPr>
      </p:pic>
      <p:sp>
        <p:nvSpPr>
          <p:cNvPr id="434" name="Oval 2"/>
          <p:cNvSpPr/>
          <p:nvPr/>
        </p:nvSpPr>
        <p:spPr>
          <a:xfrm>
            <a:off x="1378800" y="3628440"/>
            <a:ext cx="2829960" cy="275724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US" sz="4400" spc="-1" strike="noStrike">
                <a:solidFill>
                  <a:srgbClr val="000000"/>
                </a:solidFill>
                <a:latin typeface="Arial"/>
              </a:rPr>
              <a:t>myomirs</a:t>
            </a:r>
            <a:endParaRPr b="0" lang="en-US" sz="4400" spc="-1" strike="noStrike">
              <a:solidFill>
                <a:srgbClr val="000000"/>
              </a:solidFill>
              <a:latin typeface="Calibri"/>
            </a:endParaRPr>
          </a:p>
        </p:txBody>
      </p:sp>
      <p:sp>
        <p:nvSpPr>
          <p:cNvPr id="436" name="PlaceHolder 2"/>
          <p:cNvSpPr>
            <a:spLocks noGrp="1"/>
          </p:cNvSpPr>
          <p:nvPr>
            <p:ph/>
          </p:nvPr>
        </p:nvSpPr>
        <p:spPr>
          <a:xfrm>
            <a:off x="778680" y="2235600"/>
            <a:ext cx="9143640" cy="3598200"/>
          </a:xfrm>
          <a:prstGeom prst="rect">
            <a:avLst/>
          </a:prstGeom>
          <a:noFill/>
          <a:ln w="0">
            <a:noFill/>
          </a:ln>
        </p:spPr>
        <p:txBody>
          <a:bodyPr anchor="t">
            <a:normAutofit/>
          </a:bodyPr>
          <a:p>
            <a:pPr>
              <a:lnSpc>
                <a:spcPct val="90000"/>
              </a:lnSpc>
              <a:spcBef>
                <a:spcPts val="1417"/>
              </a:spcBef>
              <a:buNone/>
            </a:pPr>
            <a:endParaRPr b="0" lang="en-US" sz="2800" spc="-1" strike="noStrike">
              <a:solidFill>
                <a:srgbClr val="000000"/>
              </a:solidFill>
              <a:latin typeface="Calibri"/>
            </a:endParaRPr>
          </a:p>
        </p:txBody>
      </p:sp>
      <p:pic>
        <p:nvPicPr>
          <p:cNvPr id="437" name="Picture 4" descr="MicroRNA-206: a Promising Theranostic Marker"/>
          <p:cNvPicPr/>
          <p:nvPr/>
        </p:nvPicPr>
        <p:blipFill>
          <a:blip r:embed="rId1"/>
          <a:stretch/>
        </p:blipFill>
        <p:spPr>
          <a:xfrm>
            <a:off x="778680" y="1449720"/>
            <a:ext cx="9143640" cy="46310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8" name="Group 6"/>
          <p:cNvGrpSpPr/>
          <p:nvPr/>
        </p:nvGrpSpPr>
        <p:grpSpPr>
          <a:xfrm>
            <a:off x="4462920" y="1026000"/>
            <a:ext cx="8040240" cy="7933320"/>
            <a:chOff x="4462920" y="1026000"/>
            <a:chExt cx="8040240" cy="7933320"/>
          </a:xfrm>
        </p:grpSpPr>
        <p:pic>
          <p:nvPicPr>
            <p:cNvPr id="439" name="Picture 5" descr=""/>
            <p:cNvPicPr/>
            <p:nvPr/>
          </p:nvPicPr>
          <p:blipFill>
            <a:blip r:embed="rId1">
              <a:grayscl/>
            </a:blip>
            <a:srcRect l="7849" t="0" r="0" b="0"/>
            <a:stretch/>
          </p:blipFill>
          <p:spPr>
            <a:xfrm rot="8144400">
              <a:off x="4193280" y="3633840"/>
              <a:ext cx="8578800" cy="2717280"/>
            </a:xfrm>
            <a:prstGeom prst="rect">
              <a:avLst/>
            </a:prstGeom>
            <a:ln w="0">
              <a:noFill/>
            </a:ln>
          </p:spPr>
        </p:pic>
        <p:sp>
          <p:nvSpPr>
            <p:cNvPr id="440" name="Rectangle 4"/>
            <p:cNvSpPr/>
            <p:nvPr/>
          </p:nvSpPr>
          <p:spPr>
            <a:xfrm rot="8144400">
              <a:off x="7800840" y="6330960"/>
              <a:ext cx="638280" cy="26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1" name="Rectangle 7"/>
            <p:cNvSpPr/>
            <p:nvPr/>
          </p:nvSpPr>
          <p:spPr>
            <a:xfrm rot="8144400">
              <a:off x="7266240" y="5352480"/>
              <a:ext cx="877680" cy="23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442" name="PlaceHolder 1"/>
          <p:cNvSpPr>
            <a:spLocks noGrp="1"/>
          </p:cNvSpPr>
          <p:nvPr>
            <p:ph/>
          </p:nvPr>
        </p:nvSpPr>
        <p:spPr>
          <a:xfrm>
            <a:off x="778680" y="2235600"/>
            <a:ext cx="9143640" cy="3918240"/>
          </a:xfrm>
          <a:prstGeom prst="rect">
            <a:avLst/>
          </a:prstGeom>
          <a:noFill/>
          <a:ln w="0">
            <a:noFill/>
          </a:ln>
        </p:spPr>
        <p:txBody>
          <a:bodyPr anchor="t">
            <a:normAutofit fontScale="60000"/>
          </a:bodyPr>
          <a:p>
            <a:pPr marL="571680" indent="-571680">
              <a:lnSpc>
                <a:spcPct val="120000"/>
              </a:lnSpc>
              <a:spcBef>
                <a:spcPts val="1001"/>
              </a:spcBef>
              <a:buClr>
                <a:srgbClr val="333f4f"/>
              </a:buClr>
              <a:buFont typeface="Arial"/>
              <a:buChar char="•"/>
            </a:pPr>
            <a:r>
              <a:rPr b="1" lang="en-US" sz="3600" spc="-1" strike="noStrike">
                <a:solidFill>
                  <a:srgbClr val="333f4f"/>
                </a:solidFill>
                <a:latin typeface="Calibri"/>
              </a:rPr>
              <a:t>18-25 nt  single stranded</a:t>
            </a:r>
            <a:endParaRPr b="0" lang="en-US" sz="3600" spc="-1" strike="noStrike">
              <a:solidFill>
                <a:srgbClr val="000000"/>
              </a:solidFill>
              <a:latin typeface="Calibri"/>
            </a:endParaRPr>
          </a:p>
          <a:p>
            <a:pPr marL="571680" indent="-571680">
              <a:lnSpc>
                <a:spcPct val="170000"/>
              </a:lnSpc>
              <a:spcBef>
                <a:spcPts val="1001"/>
              </a:spcBef>
              <a:buClr>
                <a:srgbClr val="333f4f"/>
              </a:buClr>
              <a:buFont typeface="Arial"/>
              <a:buChar char="•"/>
            </a:pPr>
            <a:r>
              <a:rPr b="1" lang="en-US" sz="3600" spc="-1" strike="noStrike">
                <a:solidFill>
                  <a:srgbClr val="333f4f"/>
                </a:solidFill>
                <a:latin typeface="Calibri"/>
              </a:rPr>
              <a:t>conserved small non-coding RNAs</a:t>
            </a:r>
            <a:endParaRPr b="0" lang="en-US" sz="3600" spc="-1" strike="noStrike">
              <a:solidFill>
                <a:srgbClr val="000000"/>
              </a:solidFill>
              <a:latin typeface="Calibri"/>
            </a:endParaRPr>
          </a:p>
          <a:p>
            <a:pPr marL="571680" indent="-571680">
              <a:lnSpc>
                <a:spcPct val="170000"/>
              </a:lnSpc>
              <a:spcBef>
                <a:spcPts val="1001"/>
              </a:spcBef>
              <a:buClr>
                <a:srgbClr val="333f4f"/>
              </a:buClr>
              <a:buFont typeface="Arial"/>
              <a:buChar char="•"/>
            </a:pPr>
            <a:r>
              <a:rPr b="1" lang="en-IE" sz="3600" spc="-1" strike="noStrike">
                <a:solidFill>
                  <a:srgbClr val="333f4f"/>
                </a:solidFill>
                <a:latin typeface="Calibri"/>
              </a:rPr>
              <a:t>regulate almost all cellular functions </a:t>
            </a:r>
            <a:endParaRPr b="0" lang="en-US" sz="3600" spc="-1" strike="noStrike">
              <a:solidFill>
                <a:srgbClr val="000000"/>
              </a:solidFill>
              <a:latin typeface="Calibri"/>
            </a:endParaRPr>
          </a:p>
          <a:p>
            <a:pPr lvl="1" marL="1028880" indent="-571680">
              <a:lnSpc>
                <a:spcPct val="170000"/>
              </a:lnSpc>
              <a:spcBef>
                <a:spcPts val="499"/>
              </a:spcBef>
              <a:buClr>
                <a:srgbClr val="333f4f"/>
              </a:buClr>
              <a:buFont typeface="Arial"/>
              <a:buChar char="•"/>
            </a:pPr>
            <a:r>
              <a:rPr b="1" lang="en-IE" sz="3200" spc="-1" strike="noStrike">
                <a:solidFill>
                  <a:srgbClr val="333f4f"/>
                </a:solidFill>
                <a:latin typeface="Calibri"/>
              </a:rPr>
              <a:t>cell proliferation</a:t>
            </a:r>
            <a:endParaRPr b="0" lang="en-US" sz="3200" spc="-1" strike="noStrike">
              <a:solidFill>
                <a:srgbClr val="000000"/>
              </a:solidFill>
              <a:latin typeface="Calibri"/>
            </a:endParaRPr>
          </a:p>
          <a:p>
            <a:pPr lvl="1" marL="1028880" indent="-571680">
              <a:lnSpc>
                <a:spcPct val="170000"/>
              </a:lnSpc>
              <a:spcBef>
                <a:spcPts val="499"/>
              </a:spcBef>
              <a:buClr>
                <a:srgbClr val="333f4f"/>
              </a:buClr>
              <a:buFont typeface="Arial"/>
              <a:buChar char="•"/>
            </a:pPr>
            <a:r>
              <a:rPr b="1" lang="en-IE" sz="3200" spc="-1" strike="noStrike">
                <a:solidFill>
                  <a:srgbClr val="333f4f"/>
                </a:solidFill>
                <a:latin typeface="Calibri"/>
              </a:rPr>
              <a:t>Growth</a:t>
            </a:r>
            <a:endParaRPr b="0" lang="en-US" sz="3200" spc="-1" strike="noStrike">
              <a:solidFill>
                <a:srgbClr val="000000"/>
              </a:solidFill>
              <a:latin typeface="Calibri"/>
            </a:endParaRPr>
          </a:p>
          <a:p>
            <a:pPr lvl="1" marL="1028880" indent="-571680">
              <a:lnSpc>
                <a:spcPct val="170000"/>
              </a:lnSpc>
              <a:spcBef>
                <a:spcPts val="499"/>
              </a:spcBef>
              <a:buClr>
                <a:srgbClr val="333f4f"/>
              </a:buClr>
              <a:buFont typeface="Arial"/>
              <a:buChar char="•"/>
            </a:pPr>
            <a:r>
              <a:rPr b="1" lang="en-IE" sz="3200" spc="-1" strike="noStrike">
                <a:solidFill>
                  <a:srgbClr val="333f4f"/>
                </a:solidFill>
                <a:latin typeface="Calibri"/>
              </a:rPr>
              <a:t>differentiation </a:t>
            </a:r>
            <a:endParaRPr b="0" lang="en-US" sz="3200" spc="-1" strike="noStrike">
              <a:solidFill>
                <a:srgbClr val="000000"/>
              </a:solidFill>
              <a:latin typeface="Calibri"/>
            </a:endParaRPr>
          </a:p>
          <a:p>
            <a:pPr lvl="1" marL="1028880" indent="-571680">
              <a:lnSpc>
                <a:spcPct val="170000"/>
              </a:lnSpc>
              <a:spcBef>
                <a:spcPts val="499"/>
              </a:spcBef>
              <a:buClr>
                <a:srgbClr val="333f4f"/>
              </a:buClr>
              <a:buFont typeface="Arial"/>
              <a:buChar char="•"/>
            </a:pPr>
            <a:r>
              <a:rPr b="1" lang="en-IE" sz="3200" spc="-1" strike="noStrike">
                <a:solidFill>
                  <a:srgbClr val="333f4f"/>
                </a:solidFill>
                <a:latin typeface="Calibri"/>
              </a:rPr>
              <a:t>fate and behaviour of stem cells</a:t>
            </a:r>
            <a:endParaRPr b="0" lang="en-US" sz="3200" spc="-1" strike="noStrike">
              <a:solidFill>
                <a:srgbClr val="000000"/>
              </a:solidFill>
              <a:latin typeface="Calibri"/>
            </a:endParaRPr>
          </a:p>
          <a:p>
            <a:pPr>
              <a:lnSpc>
                <a:spcPct val="90000"/>
              </a:lnSpc>
              <a:spcBef>
                <a:spcPts val="1001"/>
              </a:spcBef>
              <a:buNone/>
            </a:pPr>
            <a:endParaRPr b="0" lang="en-US" sz="2400" spc="-1" strike="noStrike">
              <a:solidFill>
                <a:srgbClr val="000000"/>
              </a:solidFill>
              <a:latin typeface="Calibri"/>
            </a:endParaRPr>
          </a:p>
          <a:p>
            <a:pPr>
              <a:lnSpc>
                <a:spcPct val="90000"/>
              </a:lnSpc>
              <a:spcBef>
                <a:spcPts val="1001"/>
              </a:spcBef>
              <a:buNone/>
            </a:pPr>
            <a:endParaRPr b="0" lang="en-US" sz="2400" spc="-1" strike="noStrike">
              <a:solidFill>
                <a:srgbClr val="000000"/>
              </a:solidFill>
              <a:latin typeface="Calibri"/>
            </a:endParaRPr>
          </a:p>
        </p:txBody>
      </p:sp>
      <p:sp>
        <p:nvSpPr>
          <p:cNvPr id="443" name="PlaceHolder 2"/>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US" sz="4400" spc="-1" strike="noStrike">
                <a:solidFill>
                  <a:srgbClr val="4d1282"/>
                </a:solidFill>
                <a:latin typeface="Arial"/>
              </a:rPr>
              <a:t>What is a miRNA</a:t>
            </a:r>
            <a:endParaRPr b="0" lang="en-US" sz="4400" spc="-1" strike="noStrike">
              <a:solidFill>
                <a:srgbClr val="000000"/>
              </a:solidFill>
              <a:latin typeface="Calibri"/>
            </a:endParaRPr>
          </a:p>
        </p:txBody>
      </p:sp>
      <p:sp>
        <p:nvSpPr>
          <p:cNvPr id="444" name="PlaceHolder 3"/>
          <p:cNvSpPr>
            <a:spLocks noGrp="1"/>
          </p:cNvSpPr>
          <p:nvPr>
            <p:ph type="subTitle"/>
          </p:nvPr>
        </p:nvSpPr>
        <p:spPr>
          <a:xfrm>
            <a:off x="778680" y="1659240"/>
            <a:ext cx="9143640" cy="487440"/>
          </a:xfrm>
          <a:prstGeom prst="rect">
            <a:avLst/>
          </a:prstGeom>
          <a:noFill/>
          <a:ln w="0">
            <a:noFill/>
          </a:ln>
        </p:spPr>
        <p:txBody>
          <a:bodyPr anchor="t">
            <a:noAutofit/>
          </a:bodyPr>
          <a:p>
            <a:pPr algn="ctr">
              <a:buNone/>
            </a:pPr>
            <a:endParaRPr b="0" lang="en-IE"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5" name="Content Placeholder 6" descr=""/>
          <p:cNvPicPr/>
          <p:nvPr/>
        </p:nvPicPr>
        <p:blipFill>
          <a:blip r:embed="rId1"/>
          <a:stretch/>
        </p:blipFill>
        <p:spPr>
          <a:xfrm>
            <a:off x="647640" y="2277360"/>
            <a:ext cx="10261080" cy="3214080"/>
          </a:xfrm>
          <a:prstGeom prst="rect">
            <a:avLst/>
          </a:prstGeom>
          <a:ln w="0">
            <a:noFill/>
          </a:ln>
        </p:spPr>
      </p:pic>
      <p:sp>
        <p:nvSpPr>
          <p:cNvPr id="446"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miRNA genesis</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p:nvPr>
        </p:nvSpPr>
        <p:spPr>
          <a:xfrm>
            <a:off x="838080" y="1825560"/>
            <a:ext cx="10515240" cy="435096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
        <p:nvSpPr>
          <p:cNvPr id="448" name="PlaceHolder 2"/>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pic>
        <p:nvPicPr>
          <p:cNvPr id="449" name="Picture 4" descr=""/>
          <p:cNvPicPr/>
          <p:nvPr/>
        </p:nvPicPr>
        <p:blipFill>
          <a:blip r:embed="rId1"/>
          <a:stretch/>
        </p:blipFill>
        <p:spPr>
          <a:xfrm>
            <a:off x="838080" y="1690560"/>
            <a:ext cx="9886680" cy="44575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IE" sz="2800" spc="-1" strike="noStrike">
                <a:solidFill>
                  <a:srgbClr val="000000"/>
                </a:solidFill>
                <a:latin typeface="Calibri"/>
              </a:rPr>
              <a:t>miRNAs fall into the class of RNAibased therapeutics</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E" sz="2800" spc="-1" strike="noStrike">
                <a:solidFill>
                  <a:srgbClr val="000000"/>
                </a:solidFill>
                <a:latin typeface="Calibri"/>
              </a:rPr>
              <a:t>1,120,000 Academic Google</a:t>
            </a: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E" sz="2800" spc="-1" strike="noStrike">
                <a:solidFill>
                  <a:srgbClr val="000000"/>
                </a:solidFill>
                <a:latin typeface="Calibri"/>
              </a:rPr>
              <a:t>134,677 in PubMed</a:t>
            </a:r>
            <a:endParaRPr b="0" lang="en-US" sz="2800" spc="-1" strike="noStrike">
              <a:solidFill>
                <a:srgbClr val="000000"/>
              </a:solidFill>
              <a:latin typeface="Calibri"/>
            </a:endParaRPr>
          </a:p>
        </p:txBody>
      </p:sp>
      <p:sp>
        <p:nvSpPr>
          <p:cNvPr id="451" name="PlaceHolder 2"/>
          <p:cNvSpPr>
            <a:spLocks noGrp="1"/>
          </p:cNvSpPr>
          <p:nvPr>
            <p:ph type="title"/>
          </p:nvPr>
        </p:nvSpPr>
        <p:spPr>
          <a:xfrm>
            <a:off x="648000" y="648000"/>
            <a:ext cx="10624320" cy="719640"/>
          </a:xfrm>
          <a:prstGeom prst="rect">
            <a:avLst/>
          </a:prstGeom>
          <a:noFill/>
          <a:ln w="0">
            <a:noFill/>
          </a:ln>
        </p:spPr>
        <p:txBody>
          <a:bodyPr anchor="ctr">
            <a:normAutofit/>
          </a:bodyPr>
          <a:p>
            <a:pPr>
              <a:lnSpc>
                <a:spcPct val="90000"/>
              </a:lnSpc>
              <a:buNone/>
            </a:pPr>
            <a:r>
              <a:rPr b="1" lang="en-US" sz="4400" spc="-1" strike="noStrike">
                <a:solidFill>
                  <a:srgbClr val="4d1282"/>
                </a:solidFill>
                <a:latin typeface="Arial"/>
              </a:rPr>
              <a:t>Evolution of miRNA study</a:t>
            </a:r>
            <a:endParaRPr b="0" lang="en-US" sz="4400" spc="-1" strike="noStrike">
              <a:solidFill>
                <a:srgbClr val="000000"/>
              </a:solidFill>
              <a:latin typeface="Calibri"/>
            </a:endParaRPr>
          </a:p>
        </p:txBody>
      </p:sp>
      <p:pic>
        <p:nvPicPr>
          <p:cNvPr id="452" name="Picture 3" descr=""/>
          <p:cNvPicPr/>
          <p:nvPr/>
        </p:nvPicPr>
        <p:blipFill>
          <a:blip r:embed="rId1"/>
          <a:stretch/>
        </p:blipFill>
        <p:spPr>
          <a:xfrm>
            <a:off x="4551120" y="2980800"/>
            <a:ext cx="7315920" cy="38768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3" name="Content Placeholder 3" descr=""/>
          <p:cNvPicPr/>
          <p:nvPr/>
        </p:nvPicPr>
        <p:blipFill>
          <a:blip r:embed="rId1"/>
          <a:stretch/>
        </p:blipFill>
        <p:spPr>
          <a:xfrm>
            <a:off x="802440" y="2071800"/>
            <a:ext cx="9419400" cy="3884400"/>
          </a:xfrm>
          <a:prstGeom prst="rect">
            <a:avLst/>
          </a:prstGeom>
          <a:ln w="0">
            <a:noFill/>
          </a:ln>
        </p:spPr>
      </p:pic>
      <p:sp>
        <p:nvSpPr>
          <p:cNvPr id="454"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1" lang="en-US" sz="4400" spc="-1" strike="noStrike">
                <a:solidFill>
                  <a:srgbClr val="4d1282"/>
                </a:solidFill>
                <a:latin typeface="Arial"/>
              </a:rPr>
              <a:t>Number of miRNA in some DB</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1" lang="en-IE" sz="4400" spc="-1" strike="noStrike">
                <a:solidFill>
                  <a:srgbClr val="4d1282"/>
                </a:solidFill>
                <a:latin typeface="Arial"/>
              </a:rPr>
              <a:t> </a:t>
            </a:r>
            <a:r>
              <a:rPr b="1" lang="en-IE" sz="4400" spc="-1" strike="noStrike">
                <a:solidFill>
                  <a:srgbClr val="4d1282"/>
                </a:solidFill>
                <a:latin typeface="Arial"/>
              </a:rPr>
              <a:t>Garbage in, garbage out (GIGO) </a:t>
            </a:r>
            <a:endParaRPr b="0" lang="en-US" sz="4400" spc="-1" strike="noStrike">
              <a:solidFill>
                <a:srgbClr val="000000"/>
              </a:solidFill>
              <a:latin typeface="Calibri"/>
            </a:endParaRPr>
          </a:p>
        </p:txBody>
      </p:sp>
      <p:sp>
        <p:nvSpPr>
          <p:cNvPr id="456" name="PlaceHolder 2"/>
          <p:cNvSpPr>
            <a:spLocks noGrp="1"/>
          </p:cNvSpPr>
          <p:nvPr>
            <p:ph/>
          </p:nvPr>
        </p:nvSpPr>
        <p:spPr>
          <a:xfrm>
            <a:off x="838080" y="1825560"/>
            <a:ext cx="10515240" cy="435096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
        <p:nvSpPr>
          <p:cNvPr id="457" name="Oval 4"/>
          <p:cNvSpPr/>
          <p:nvPr/>
        </p:nvSpPr>
        <p:spPr>
          <a:xfrm>
            <a:off x="1518120" y="2561040"/>
            <a:ext cx="2027880" cy="2027880"/>
          </a:xfrm>
          <a:prstGeom prst="ellipse">
            <a:avLst/>
          </a:prstGeom>
          <a:solidFill>
            <a:srgbClr val="774f27"/>
          </a:solidFill>
          <a:ln>
            <a:solidFill>
              <a:srgbClr val="43729d"/>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rPr>
              <a:t>Garbage data</a:t>
            </a:r>
            <a:endParaRPr b="0" lang="en-IE" sz="1800" spc="-1" strike="noStrike">
              <a:latin typeface="Arial"/>
            </a:endParaRPr>
          </a:p>
        </p:txBody>
      </p:sp>
      <p:sp>
        <p:nvSpPr>
          <p:cNvPr id="458" name="Oval 5"/>
          <p:cNvSpPr/>
          <p:nvPr/>
        </p:nvSpPr>
        <p:spPr>
          <a:xfrm>
            <a:off x="5021280" y="2560680"/>
            <a:ext cx="2027880" cy="2027880"/>
          </a:xfrm>
          <a:prstGeom prst="ellipse">
            <a:avLst/>
          </a:prstGeom>
          <a:solidFill>
            <a:srgbClr val="ff71bf"/>
          </a:solidFill>
          <a:ln>
            <a:solidFill>
              <a:srgbClr val="43729d"/>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rPr>
              <a:t>Most amazing Data Science project ever</a:t>
            </a:r>
            <a:endParaRPr b="0" lang="en-IE" sz="1800" spc="-1" strike="noStrike">
              <a:latin typeface="Arial"/>
            </a:endParaRPr>
          </a:p>
        </p:txBody>
      </p:sp>
      <p:sp>
        <p:nvSpPr>
          <p:cNvPr id="459" name="Oval 6"/>
          <p:cNvSpPr/>
          <p:nvPr/>
        </p:nvSpPr>
        <p:spPr>
          <a:xfrm>
            <a:off x="8424720" y="2560680"/>
            <a:ext cx="2027880" cy="2027880"/>
          </a:xfrm>
          <a:prstGeom prst="ellipse">
            <a:avLst/>
          </a:prstGeom>
          <a:solidFill>
            <a:srgbClr val="774f27"/>
          </a:solidFill>
          <a:ln>
            <a:solidFill>
              <a:srgbClr val="43729d"/>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Calibri"/>
              </a:rPr>
              <a:t>Garbage results</a:t>
            </a:r>
            <a:endParaRPr b="0" lang="en-IE" sz="1800" spc="-1" strike="noStrike">
              <a:latin typeface="Arial"/>
            </a:endParaRPr>
          </a:p>
        </p:txBody>
      </p:sp>
      <p:sp>
        <p:nvSpPr>
          <p:cNvPr id="460" name="Right Arrow 7"/>
          <p:cNvSpPr/>
          <p:nvPr/>
        </p:nvSpPr>
        <p:spPr>
          <a:xfrm>
            <a:off x="3789720" y="3260880"/>
            <a:ext cx="1042560" cy="657000"/>
          </a:xfrm>
          <a:prstGeom prst="rightArrow">
            <a:avLst>
              <a:gd name="adj1" fmla="val 50000"/>
              <a:gd name="adj2" fmla="val 50000"/>
            </a:avLst>
          </a:prstGeom>
          <a:solidFill>
            <a:schemeClr val="accent2">
              <a:lumMod val="60000"/>
              <a:lumOff val="40000"/>
            </a:schemeClr>
          </a:solidFill>
          <a:ln>
            <a:solidFill>
              <a:srgbClr val="43729d"/>
            </a:solidFill>
          </a:ln>
        </p:spPr>
        <p:style>
          <a:lnRef idx="2">
            <a:schemeClr val="accent1">
              <a:shade val="50000"/>
            </a:schemeClr>
          </a:lnRef>
          <a:fillRef idx="1">
            <a:schemeClr val="accent1"/>
          </a:fillRef>
          <a:effectRef idx="0">
            <a:schemeClr val="accent1"/>
          </a:effectRef>
          <a:fontRef idx="minor"/>
        </p:style>
      </p:sp>
      <p:sp>
        <p:nvSpPr>
          <p:cNvPr id="461" name="Right Arrow 8"/>
          <p:cNvSpPr/>
          <p:nvPr/>
        </p:nvSpPr>
        <p:spPr>
          <a:xfrm>
            <a:off x="7199640" y="3255840"/>
            <a:ext cx="1042560" cy="657000"/>
          </a:xfrm>
          <a:prstGeom prst="rightArrow">
            <a:avLst>
              <a:gd name="adj1" fmla="val 50000"/>
              <a:gd name="adj2" fmla="val 50000"/>
            </a:avLst>
          </a:prstGeom>
          <a:solidFill>
            <a:schemeClr val="accent2">
              <a:lumMod val="60000"/>
              <a:lumOff val="40000"/>
            </a:schemeClr>
          </a:solidFill>
          <a:ln>
            <a:solidFill>
              <a:srgbClr val="43729d"/>
            </a:solidFill>
          </a:ln>
        </p:spPr>
        <p:style>
          <a:lnRef idx="2">
            <a:schemeClr val="accent1">
              <a:shade val="50000"/>
            </a:schemeClr>
          </a:lnRef>
          <a:fillRef idx="1">
            <a:schemeClr val="accent1"/>
          </a:fillRef>
          <a:effectRef idx="0">
            <a:schemeClr val="accent1"/>
          </a:effectRef>
          <a:fontRef idx="minor"/>
        </p:style>
      </p:sp>
      <p:sp>
        <p:nvSpPr>
          <p:cNvPr id="4" name="PlaceHolder 3"/>
          <p:cNvSpPr>
            <a:spLocks noGrp="1"/>
          </p:cNvSpPr>
          <p:nvPr>
            <p:ph type="sldNum" idx="3"/>
          </p:nvPr>
        </p:nvSpPr>
        <p:spPr/>
        <p:txBody>
          <a:bodyPr/>
          <a:p>
            <a:fld id="{A9DEB135-AB15-4D3F-9F04-051ABDF0F048}"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831960" y="2320560"/>
            <a:ext cx="8573040" cy="1760760"/>
          </a:xfrm>
          <a:prstGeom prst="rect">
            <a:avLst/>
          </a:prstGeom>
          <a:noFill/>
          <a:ln w="0">
            <a:noFill/>
          </a:ln>
        </p:spPr>
        <p:txBody>
          <a:bodyPr anchor="t">
            <a:noAutofit/>
          </a:bodyPr>
          <a:p>
            <a:pPr>
              <a:lnSpc>
                <a:spcPct val="90000"/>
              </a:lnSpc>
              <a:buNone/>
            </a:pPr>
            <a:r>
              <a:rPr b="1" lang="en-US" sz="3600" spc="-1" strike="noStrike">
                <a:solidFill>
                  <a:srgbClr val="002060"/>
                </a:solidFill>
                <a:latin typeface="Arial"/>
              </a:rPr>
              <a:t>Computational approaches for the therapeutic target discovery to ame-liorate muscle wasting during aging and disease </a:t>
            </a:r>
            <a:endParaRPr b="0" lang="en-US" sz="3600" spc="-1" strike="noStrike">
              <a:solidFill>
                <a:srgbClr val="000000"/>
              </a:solidFill>
              <a:latin typeface="Calibri"/>
            </a:endParaRPr>
          </a:p>
        </p:txBody>
      </p:sp>
      <p:sp>
        <p:nvSpPr>
          <p:cNvPr id="402" name="PlaceHolder 2"/>
          <p:cNvSpPr>
            <a:spLocks noGrp="1"/>
          </p:cNvSpPr>
          <p:nvPr>
            <p:ph/>
          </p:nvPr>
        </p:nvSpPr>
        <p:spPr>
          <a:xfrm>
            <a:off x="831960" y="4407480"/>
            <a:ext cx="7689240" cy="1156680"/>
          </a:xfrm>
          <a:prstGeom prst="rect">
            <a:avLst/>
          </a:prstGeom>
          <a:noFill/>
          <a:ln w="0">
            <a:noFill/>
          </a:ln>
        </p:spPr>
        <p:txBody>
          <a:bodyPr anchor="t">
            <a:normAutofit fontScale="85000"/>
          </a:bodyPr>
          <a:p>
            <a:pPr>
              <a:lnSpc>
                <a:spcPct val="90000"/>
              </a:lnSpc>
              <a:spcBef>
                <a:spcPts val="1001"/>
              </a:spcBef>
              <a:buNone/>
              <a:tabLst>
                <a:tab algn="l" pos="0"/>
              </a:tabLst>
            </a:pPr>
            <a:r>
              <a:rPr b="0" lang="en-IE" sz="2400" spc="-1" strike="noStrike">
                <a:solidFill>
                  <a:srgbClr val="585858"/>
                </a:solidFill>
                <a:latin typeface="Arial"/>
              </a:rPr>
              <a:t>Msc Karen Guerrero Vazquez</a:t>
            </a:r>
            <a:endParaRPr b="0" lang="en-US" sz="2400" spc="-1" strike="noStrike">
              <a:solidFill>
                <a:srgbClr val="000000"/>
              </a:solidFill>
              <a:latin typeface="Calibri"/>
            </a:endParaRPr>
          </a:p>
          <a:p>
            <a:pPr algn="r">
              <a:lnSpc>
                <a:spcPct val="90000"/>
              </a:lnSpc>
              <a:spcBef>
                <a:spcPts val="1001"/>
              </a:spcBef>
              <a:buNone/>
              <a:tabLst>
                <a:tab algn="l" pos="0"/>
              </a:tabLst>
            </a:pPr>
            <a:r>
              <a:rPr b="0" lang="en-US" sz="2400" spc="-1" strike="noStrike">
                <a:solidFill>
                  <a:srgbClr val="585858"/>
                </a:solidFill>
                <a:latin typeface="Arial"/>
              </a:rPr>
              <a:t>Dr. Katarzyna Whysall</a:t>
            </a:r>
            <a:endParaRPr b="0" lang="en-US" sz="2400" spc="-1" strike="noStrike">
              <a:solidFill>
                <a:srgbClr val="000000"/>
              </a:solidFill>
              <a:latin typeface="Calibri"/>
            </a:endParaRPr>
          </a:p>
          <a:p>
            <a:pPr algn="r">
              <a:lnSpc>
                <a:spcPct val="90000"/>
              </a:lnSpc>
              <a:spcBef>
                <a:spcPts val="1001"/>
              </a:spcBef>
              <a:buNone/>
              <a:tabLst>
                <a:tab algn="l" pos="0"/>
              </a:tabLst>
            </a:pPr>
            <a:r>
              <a:rPr b="0" lang="en-US" sz="2400" spc="-1" strike="noStrike">
                <a:solidFill>
                  <a:srgbClr val="585858"/>
                </a:solidFill>
                <a:latin typeface="Arial"/>
              </a:rPr>
              <a:t>Dr. Pilib O Broin</a:t>
            </a:r>
            <a:endParaRPr b="0" lang="en-US" sz="2400" spc="-1" strike="noStrike">
              <a:solidFill>
                <a:srgbClr val="000000"/>
              </a:solidFill>
              <a:latin typeface="Calibri"/>
            </a:endParaRPr>
          </a:p>
          <a:p>
            <a:pPr>
              <a:lnSpc>
                <a:spcPct val="90000"/>
              </a:lnSpc>
              <a:spcBef>
                <a:spcPts val="1001"/>
              </a:spcBef>
              <a:buNone/>
              <a:tabLst>
                <a:tab algn="l" pos="0"/>
              </a:tabLst>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2" name="Content Placeholder 3" descr=""/>
          <p:cNvPicPr/>
          <p:nvPr/>
        </p:nvPicPr>
        <p:blipFill>
          <a:blip r:embed="rId1"/>
          <a:stretch/>
        </p:blipFill>
        <p:spPr>
          <a:xfrm>
            <a:off x="1486080" y="138240"/>
            <a:ext cx="7961400" cy="11138760"/>
          </a:xfrm>
          <a:prstGeom prst="rect">
            <a:avLst/>
          </a:prstGeom>
          <a:ln w="0">
            <a:noFill/>
          </a:ln>
        </p:spPr>
      </p:pic>
      <p:sp>
        <p:nvSpPr>
          <p:cNvPr id="463"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nodeType="clickEffect" fill="hold" presetClass="path" presetID="64">
                                  <p:stCondLst>
                                    <p:cond delay="0"/>
                                  </p:stCondLst>
                                  <p:childTnLst>
                                    <p:animMotion origin="layout" path="M 2.70833E-006 4.07407E-006 L 0.00364 -0.63264 E">
                                      <p:cBhvr>
                                        <p:cTn id="16" dur="4000" fill="hold"/>
                                        <p:tgtEl>
                                          <p:spTgt spid="462"/>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US" sz="4400" spc="-1" strike="noStrike">
                <a:solidFill>
                  <a:srgbClr val="4d1282"/>
                </a:solidFill>
                <a:latin typeface="Arial"/>
              </a:rPr>
              <a:t>How to select the data?</a:t>
            </a:r>
            <a:endParaRPr b="0" lang="en-US" sz="4400" spc="-1" strike="noStrike">
              <a:solidFill>
                <a:srgbClr val="000000"/>
              </a:solidFill>
              <a:latin typeface="Calibri"/>
            </a:endParaRPr>
          </a:p>
        </p:txBody>
      </p:sp>
      <p:sp>
        <p:nvSpPr>
          <p:cNvPr id="465" name="PlaceHolder 2"/>
          <p:cNvSpPr>
            <a:spLocks noGrp="1"/>
          </p:cNvSpPr>
          <p:nvPr>
            <p:ph type="subTitle"/>
          </p:nvPr>
        </p:nvSpPr>
        <p:spPr>
          <a:xfrm>
            <a:off x="778680" y="1659240"/>
            <a:ext cx="9143640" cy="487440"/>
          </a:xfrm>
          <a:prstGeom prst="rect">
            <a:avLst/>
          </a:prstGeom>
          <a:noFill/>
          <a:ln w="0">
            <a:noFill/>
          </a:ln>
        </p:spPr>
        <p:txBody>
          <a:bodyPr anchor="t">
            <a:noAutofit/>
          </a:bodyPr>
          <a:p>
            <a:pPr algn="ctr">
              <a:buNone/>
            </a:pPr>
            <a:endParaRPr b="0" lang="en-IE" sz="3200" spc="-1" strike="noStrike">
              <a:latin typeface="Arial"/>
            </a:endParaRPr>
          </a:p>
        </p:txBody>
      </p:sp>
      <p:sp>
        <p:nvSpPr>
          <p:cNvPr id="466" name="PlaceHolder 3"/>
          <p:cNvSpPr>
            <a:spLocks noGrp="1"/>
          </p:cNvSpPr>
          <p:nvPr>
            <p:ph/>
          </p:nvPr>
        </p:nvSpPr>
        <p:spPr>
          <a:xfrm>
            <a:off x="778680" y="2235600"/>
            <a:ext cx="9143640" cy="3598200"/>
          </a:xfrm>
          <a:prstGeom prst="rect">
            <a:avLst/>
          </a:prstGeom>
          <a:noFill/>
          <a:ln w="0">
            <a:noFill/>
          </a:ln>
        </p:spPr>
        <p:txBody>
          <a:bodyPr anchor="t">
            <a:normAutofit/>
          </a:bodyPr>
          <a:p>
            <a:pPr marL="228600" indent="-228600">
              <a:lnSpc>
                <a:spcPct val="250000"/>
              </a:lnSpc>
              <a:spcBef>
                <a:spcPts val="1001"/>
              </a:spcBef>
              <a:buClr>
                <a:srgbClr val="333f4f"/>
              </a:buClr>
              <a:buFont typeface="Arial"/>
              <a:buChar char="•"/>
            </a:pPr>
            <a:r>
              <a:rPr b="1" lang="en-US" sz="3600" spc="-1" strike="noStrike">
                <a:solidFill>
                  <a:srgbClr val="333f4f"/>
                </a:solidFill>
                <a:latin typeface="Calibri"/>
              </a:rPr>
              <a:t>New</a:t>
            </a:r>
            <a:endParaRPr b="0" lang="en-US" sz="3600" spc="-1" strike="noStrike">
              <a:solidFill>
                <a:srgbClr val="000000"/>
              </a:solidFill>
              <a:latin typeface="Calibri"/>
            </a:endParaRPr>
          </a:p>
          <a:p>
            <a:pPr marL="228600" indent="-228600">
              <a:lnSpc>
                <a:spcPct val="90000"/>
              </a:lnSpc>
              <a:spcBef>
                <a:spcPts val="1001"/>
              </a:spcBef>
              <a:buClr>
                <a:srgbClr val="333f4f"/>
              </a:buClr>
              <a:buFont typeface="Arial"/>
              <a:buChar char="•"/>
            </a:pPr>
            <a:r>
              <a:rPr b="1" lang="en-US" sz="3600" spc="-1" strike="noStrike">
                <a:solidFill>
                  <a:srgbClr val="333f4f"/>
                </a:solidFill>
                <a:latin typeface="Calibri"/>
              </a:rPr>
              <a:t>Relevant</a:t>
            </a:r>
            <a:endParaRPr b="0" lang="en-US" sz="3600" spc="-1" strike="noStrike">
              <a:solidFill>
                <a:srgbClr val="000000"/>
              </a:solidFill>
              <a:latin typeface="Calibri"/>
            </a:endParaRPr>
          </a:p>
        </p:txBody>
      </p:sp>
      <p:sp>
        <p:nvSpPr>
          <p:cNvPr id="467" name="Rectangle 11"/>
          <p:cNvSpPr/>
          <p:nvPr/>
        </p:nvSpPr>
        <p:spPr>
          <a:xfrm>
            <a:off x="4923360" y="2532960"/>
            <a:ext cx="559908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IE" sz="3200" spc="-1" strike="noStrike">
                <a:solidFill>
                  <a:srgbClr val="333f4f"/>
                </a:solidFill>
                <a:latin typeface="Bernard MT Condensed"/>
              </a:rPr>
              <a:t>Multiple Objective Optimization</a:t>
            </a:r>
            <a:endParaRPr b="0" lang="en-IE" sz="3200" spc="-1" strike="noStrike">
              <a:latin typeface="Arial"/>
            </a:endParaRPr>
          </a:p>
        </p:txBody>
      </p:sp>
      <p:sp>
        <p:nvSpPr>
          <p:cNvPr id="468" name="Rectangle 12"/>
          <p:cNvSpPr/>
          <p:nvPr/>
        </p:nvSpPr>
        <p:spPr>
          <a:xfrm>
            <a:off x="3614040" y="3400920"/>
            <a:ext cx="336780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2800" spc="-1" strike="noStrike">
                <a:solidFill>
                  <a:srgbClr val="333f4f"/>
                </a:solidFill>
                <a:latin typeface="Calibri"/>
              </a:rPr>
              <a:t>PUBMD</a:t>
            </a:r>
            <a:endParaRPr b="0" lang="en-IE"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US" sz="4400" spc="-1" strike="noStrike">
                <a:solidFill>
                  <a:srgbClr val="4d1282"/>
                </a:solidFill>
                <a:latin typeface="Arial"/>
              </a:rPr>
              <a:t>How to select the data?</a:t>
            </a:r>
            <a:endParaRPr b="0" lang="en-US" sz="4400" spc="-1" strike="noStrike">
              <a:solidFill>
                <a:srgbClr val="000000"/>
              </a:solidFill>
              <a:latin typeface="Calibri"/>
            </a:endParaRPr>
          </a:p>
        </p:txBody>
      </p:sp>
      <p:sp>
        <p:nvSpPr>
          <p:cNvPr id="470" name="PlaceHolder 2"/>
          <p:cNvSpPr>
            <a:spLocks noGrp="1"/>
          </p:cNvSpPr>
          <p:nvPr>
            <p:ph type="subTitle"/>
          </p:nvPr>
        </p:nvSpPr>
        <p:spPr>
          <a:xfrm>
            <a:off x="778680" y="1659240"/>
            <a:ext cx="9143640" cy="487440"/>
          </a:xfrm>
          <a:prstGeom prst="rect">
            <a:avLst/>
          </a:prstGeom>
          <a:noFill/>
          <a:ln w="0">
            <a:noFill/>
          </a:ln>
        </p:spPr>
        <p:txBody>
          <a:bodyPr anchor="t">
            <a:noAutofit/>
          </a:bodyPr>
          <a:p>
            <a:pPr>
              <a:lnSpc>
                <a:spcPct val="90000"/>
              </a:lnSpc>
              <a:spcBef>
                <a:spcPts val="1001"/>
              </a:spcBef>
              <a:buNone/>
              <a:tabLst>
                <a:tab algn="l" pos="0"/>
              </a:tabLst>
            </a:pPr>
            <a:r>
              <a:rPr b="1" lang="en-US" sz="2400" spc="-1" strike="noStrike">
                <a:solidFill>
                  <a:srgbClr val="333f4f"/>
                </a:solidFill>
                <a:latin typeface="Arial"/>
              </a:rPr>
              <a:t>PUBMED</a:t>
            </a:r>
            <a:endParaRPr b="0" lang="en-IE" sz="2400" spc="-1" strike="noStrike">
              <a:latin typeface="Arial"/>
            </a:endParaRPr>
          </a:p>
        </p:txBody>
      </p:sp>
      <p:sp>
        <p:nvSpPr>
          <p:cNvPr id="471" name="PlaceHolder 3"/>
          <p:cNvSpPr>
            <a:spLocks noGrp="1"/>
          </p:cNvSpPr>
          <p:nvPr>
            <p:ph/>
          </p:nvPr>
        </p:nvSpPr>
        <p:spPr>
          <a:xfrm>
            <a:off x="2636280" y="2235600"/>
            <a:ext cx="7044120" cy="3598200"/>
          </a:xfrm>
          <a:prstGeom prst="rect">
            <a:avLst/>
          </a:prstGeom>
          <a:noFill/>
          <a:ln w="0">
            <a:noFill/>
          </a:ln>
        </p:spPr>
        <p:txBody>
          <a:bodyPr anchor="t">
            <a:normAutofit/>
          </a:bodyPr>
          <a:p>
            <a:pPr>
              <a:lnSpc>
                <a:spcPct val="90000"/>
              </a:lnSpc>
              <a:spcBef>
                <a:spcPts val="1001"/>
              </a:spcBef>
              <a:buNone/>
              <a:tabLst>
                <a:tab algn="l" pos="0"/>
              </a:tabLst>
            </a:pPr>
            <a:r>
              <a:rPr b="1" lang="en-IE" sz="2800" spc="-1" strike="noStrike">
                <a:solidFill>
                  <a:srgbClr val="000000"/>
                </a:solidFill>
                <a:latin typeface="Arial"/>
              </a:rPr>
              <a:t>(</a:t>
            </a:r>
            <a:r>
              <a:rPr b="0" lang="en-IE" sz="2800" spc="-1" strike="noStrike">
                <a:solidFill>
                  <a:srgbClr val="000000"/>
                </a:solidFill>
                <a:latin typeface="Arial"/>
              </a:rPr>
              <a:t>"database"</a:t>
            </a:r>
            <a:r>
              <a:rPr b="0" lang="en-IE" sz="2800" spc="-1" strike="noStrike">
                <a:solidFill>
                  <a:srgbClr val="2e75b6"/>
                </a:solidFill>
                <a:latin typeface="Arial"/>
              </a:rPr>
              <a:t>[Title]</a:t>
            </a:r>
            <a:r>
              <a:rPr b="0" lang="en-IE" sz="2800" spc="-1" strike="noStrike">
                <a:solidFill>
                  <a:srgbClr val="000000"/>
                </a:solidFill>
                <a:latin typeface="Arial"/>
              </a:rPr>
              <a:t>   </a:t>
            </a:r>
            <a:r>
              <a:rPr b="0" lang="en-IE" sz="2800" spc="-1" strike="noStrike">
                <a:solidFill>
                  <a:srgbClr val="548235"/>
                </a:solidFill>
                <a:latin typeface="Arial"/>
              </a:rPr>
              <a:t>OR</a:t>
            </a:r>
            <a:r>
              <a:rPr b="0" lang="en-IE" sz="2800" spc="-1" strike="noStrike">
                <a:solidFill>
                  <a:srgbClr val="000000"/>
                </a:solidFill>
                <a:latin typeface="Arial"/>
              </a:rPr>
              <a:t>   "repository"</a:t>
            </a:r>
            <a:r>
              <a:rPr b="0" lang="en-IE" sz="2800" spc="-1" strike="noStrike">
                <a:solidFill>
                  <a:srgbClr val="0070c0"/>
                </a:solidFill>
                <a:latin typeface="Arial"/>
              </a:rPr>
              <a:t>[</a:t>
            </a:r>
            <a:r>
              <a:rPr b="0" lang="en-IE" sz="2800" spc="-1" strike="noStrike">
                <a:solidFill>
                  <a:srgbClr val="2e75b6"/>
                </a:solidFill>
                <a:latin typeface="Arial"/>
              </a:rPr>
              <a:t>Title] </a:t>
            </a:r>
            <a:endParaRPr b="0" lang="en-US" sz="2800" spc="-1" strike="noStrike">
              <a:solidFill>
                <a:srgbClr val="000000"/>
              </a:solidFill>
              <a:latin typeface="Calibri"/>
            </a:endParaRPr>
          </a:p>
          <a:p>
            <a:pPr marL="457200">
              <a:lnSpc>
                <a:spcPct val="90000"/>
              </a:lnSpc>
              <a:spcBef>
                <a:spcPts val="499"/>
              </a:spcBef>
              <a:buNone/>
              <a:tabLst>
                <a:tab algn="l" pos="0"/>
              </a:tabLst>
            </a:pPr>
            <a:r>
              <a:rPr b="0" lang="en-IE" sz="2800" spc="-1" strike="noStrike">
                <a:solidFill>
                  <a:srgbClr val="000000"/>
                </a:solidFill>
                <a:latin typeface="Arial"/>
              </a:rPr>
              <a:t>                </a:t>
            </a:r>
            <a:r>
              <a:rPr b="0" lang="en-IE" sz="2800" spc="-1" strike="noStrike">
                <a:solidFill>
                  <a:srgbClr val="548235"/>
                </a:solidFill>
                <a:latin typeface="Arial"/>
              </a:rPr>
              <a:t>OR</a:t>
            </a:r>
            <a:r>
              <a:rPr b="0" lang="en-IE" sz="2800" spc="-1" strike="noStrike">
                <a:solidFill>
                  <a:srgbClr val="000000"/>
                </a:solidFill>
                <a:latin typeface="Arial"/>
              </a:rPr>
              <a:t>    "dataset"</a:t>
            </a:r>
            <a:r>
              <a:rPr b="0" lang="en-IE" sz="2800" spc="-1" strike="noStrike">
                <a:solidFill>
                  <a:srgbClr val="0070c0"/>
                </a:solidFill>
                <a:latin typeface="Arial"/>
              </a:rPr>
              <a:t>[</a:t>
            </a:r>
            <a:r>
              <a:rPr b="0" lang="en-IE" sz="2800" spc="-1" strike="noStrike">
                <a:solidFill>
                  <a:srgbClr val="2e75b6"/>
                </a:solidFill>
                <a:latin typeface="Arial"/>
              </a:rPr>
              <a:t>Title]</a:t>
            </a:r>
            <a:r>
              <a:rPr b="1" lang="en-IE" sz="2800" spc="-1" strike="noStrike">
                <a:solidFill>
                  <a:srgbClr val="000000"/>
                </a:solidFill>
                <a:latin typeface="Arial"/>
              </a:rPr>
              <a:t>)</a:t>
            </a:r>
            <a:r>
              <a:rPr b="0" lang="en-IE" sz="2800" spc="-1" strike="noStrike">
                <a:solidFill>
                  <a:srgbClr val="000000"/>
                </a:solidFill>
                <a:latin typeface="Arial"/>
              </a:rPr>
              <a:t> </a:t>
            </a:r>
            <a:endParaRPr b="0" lang="en-US" sz="2800" spc="-1" strike="noStrike">
              <a:solidFill>
                <a:srgbClr val="000000"/>
              </a:solidFill>
              <a:latin typeface="Calibri"/>
            </a:endParaRPr>
          </a:p>
          <a:p>
            <a:pPr marL="457200">
              <a:lnSpc>
                <a:spcPct val="90000"/>
              </a:lnSpc>
              <a:spcBef>
                <a:spcPts val="499"/>
              </a:spcBef>
              <a:buNone/>
              <a:tabLst>
                <a:tab algn="l" pos="0"/>
              </a:tabLst>
            </a:pPr>
            <a:endParaRPr b="0" lang="en-US" sz="2800" spc="-1" strike="noStrike">
              <a:solidFill>
                <a:srgbClr val="000000"/>
              </a:solidFill>
              <a:latin typeface="Calibri"/>
            </a:endParaRPr>
          </a:p>
          <a:p>
            <a:pPr algn="ctr">
              <a:lnSpc>
                <a:spcPct val="90000"/>
              </a:lnSpc>
              <a:spcBef>
                <a:spcPts val="1001"/>
              </a:spcBef>
              <a:buNone/>
              <a:tabLst>
                <a:tab algn="l" pos="0"/>
              </a:tabLst>
            </a:pPr>
            <a:r>
              <a:rPr b="0" lang="en-IE" sz="2800" spc="-1" strike="noStrike">
                <a:solidFill>
                  <a:srgbClr val="548235"/>
                </a:solidFill>
                <a:latin typeface="Arial"/>
              </a:rPr>
              <a:t>AND</a:t>
            </a:r>
            <a:r>
              <a:rPr b="0" lang="en-IE" sz="2800" spc="-1" strike="noStrike">
                <a:solidFill>
                  <a:srgbClr val="000000"/>
                </a:solidFill>
                <a:latin typeface="Arial"/>
              </a:rPr>
              <a:t> </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a:p>
            <a:pPr>
              <a:lnSpc>
                <a:spcPct val="90000"/>
              </a:lnSpc>
              <a:spcBef>
                <a:spcPts val="1001"/>
              </a:spcBef>
              <a:buNone/>
              <a:tabLst>
                <a:tab algn="l" pos="0"/>
              </a:tabLst>
            </a:pPr>
            <a:r>
              <a:rPr b="1" lang="en-IE" sz="2800" spc="-1" strike="noStrike">
                <a:solidFill>
                  <a:srgbClr val="000000"/>
                </a:solidFill>
                <a:latin typeface="Arial"/>
              </a:rPr>
              <a:t>(</a:t>
            </a:r>
            <a:r>
              <a:rPr b="0" lang="en-IE" sz="2800" spc="-1" strike="noStrike">
                <a:solidFill>
                  <a:srgbClr val="000000"/>
                </a:solidFill>
                <a:latin typeface="Arial"/>
              </a:rPr>
              <a:t>"miRNA"</a:t>
            </a:r>
            <a:r>
              <a:rPr b="0" lang="en-IE" sz="2800" spc="-1" strike="noStrike">
                <a:solidFill>
                  <a:srgbClr val="0070c0"/>
                </a:solidFill>
                <a:latin typeface="Arial"/>
              </a:rPr>
              <a:t>[</a:t>
            </a:r>
            <a:r>
              <a:rPr b="0" lang="en-IE" sz="2800" spc="-1" strike="noStrike">
                <a:solidFill>
                  <a:srgbClr val="2e75b6"/>
                </a:solidFill>
                <a:latin typeface="Arial"/>
              </a:rPr>
              <a:t>Title]       </a:t>
            </a:r>
            <a:r>
              <a:rPr b="0" lang="en-IE" sz="2800" spc="-1" strike="noStrike">
                <a:solidFill>
                  <a:srgbClr val="548235"/>
                </a:solidFill>
                <a:latin typeface="Arial"/>
              </a:rPr>
              <a:t>OR</a:t>
            </a:r>
            <a:r>
              <a:rPr b="0" lang="en-IE" sz="2800" spc="-1" strike="noStrike">
                <a:solidFill>
                  <a:srgbClr val="000000"/>
                </a:solidFill>
                <a:latin typeface="Arial"/>
              </a:rPr>
              <a:t>    "microRNA"</a:t>
            </a:r>
            <a:r>
              <a:rPr b="0" lang="en-IE" sz="2800" spc="-1" strike="noStrike">
                <a:solidFill>
                  <a:srgbClr val="2e75b6"/>
                </a:solidFill>
                <a:latin typeface="Arial"/>
              </a:rPr>
              <a:t>[Title] </a:t>
            </a:r>
            <a:endParaRPr b="0" lang="en-US" sz="2800" spc="-1" strike="noStrike">
              <a:solidFill>
                <a:srgbClr val="000000"/>
              </a:solidFill>
              <a:latin typeface="Calibri"/>
            </a:endParaRPr>
          </a:p>
          <a:p>
            <a:pPr>
              <a:lnSpc>
                <a:spcPct val="90000"/>
              </a:lnSpc>
              <a:spcBef>
                <a:spcPts val="1001"/>
              </a:spcBef>
              <a:buNone/>
              <a:tabLst>
                <a:tab algn="l" pos="0"/>
              </a:tabLst>
            </a:pPr>
            <a:r>
              <a:rPr b="0" lang="en-IE" sz="2800" spc="-1" strike="noStrike">
                <a:solidFill>
                  <a:srgbClr val="000000"/>
                </a:solidFill>
                <a:latin typeface="Arial"/>
              </a:rPr>
              <a:t>                     </a:t>
            </a:r>
            <a:r>
              <a:rPr b="0" lang="en-IE" sz="2800" spc="-1" strike="noStrike">
                <a:solidFill>
                  <a:srgbClr val="548235"/>
                </a:solidFill>
                <a:latin typeface="Arial"/>
              </a:rPr>
              <a:t>OR</a:t>
            </a:r>
            <a:r>
              <a:rPr b="0" lang="en-IE" sz="2800" spc="-1" strike="noStrike">
                <a:solidFill>
                  <a:srgbClr val="000000"/>
                </a:solidFill>
                <a:latin typeface="Arial"/>
              </a:rPr>
              <a:t>   "micro RNA"</a:t>
            </a:r>
            <a:r>
              <a:rPr b="0" lang="en-IE" sz="2800" spc="-1" strike="noStrike">
                <a:solidFill>
                  <a:srgbClr val="0070c0"/>
                </a:solidFill>
                <a:latin typeface="Arial"/>
              </a:rPr>
              <a:t>[Title]</a:t>
            </a:r>
            <a:r>
              <a:rPr b="1" lang="en-IE" sz="2800" spc="-1" strike="noStrike">
                <a:solidFill>
                  <a:srgbClr val="000000"/>
                </a:solidFill>
                <a:latin typeface="Arial"/>
              </a:rPr>
              <a:t>)</a:t>
            </a:r>
            <a:endParaRPr b="0" lang="en-US" sz="2800" spc="-1" strike="noStrike">
              <a:solidFill>
                <a:srgbClr val="000000"/>
              </a:solidFill>
              <a:latin typeface="Calibri"/>
            </a:endParaRPr>
          </a:p>
          <a:p>
            <a:pPr>
              <a:lnSpc>
                <a:spcPct val="250000"/>
              </a:lnSpc>
              <a:spcBef>
                <a:spcPts val="1001"/>
              </a:spcBef>
              <a:buNone/>
              <a:tabLst>
                <a:tab algn="l" pos="0"/>
              </a:tabLst>
            </a:pPr>
            <a:endParaRPr b="0" lang="en-US" sz="3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US" sz="4400" spc="-1" strike="noStrike">
                <a:solidFill>
                  <a:srgbClr val="4d1282"/>
                </a:solidFill>
                <a:latin typeface="Arial"/>
              </a:rPr>
              <a:t>How to select the data?</a:t>
            </a:r>
            <a:endParaRPr b="0" lang="en-US" sz="4400" spc="-1" strike="noStrike">
              <a:solidFill>
                <a:srgbClr val="000000"/>
              </a:solidFill>
              <a:latin typeface="Calibri"/>
            </a:endParaRPr>
          </a:p>
        </p:txBody>
      </p:sp>
      <p:sp>
        <p:nvSpPr>
          <p:cNvPr id="473" name="PlaceHolder 2"/>
          <p:cNvSpPr>
            <a:spLocks noGrp="1"/>
          </p:cNvSpPr>
          <p:nvPr>
            <p:ph/>
          </p:nvPr>
        </p:nvSpPr>
        <p:spPr>
          <a:xfrm>
            <a:off x="778680" y="2235600"/>
            <a:ext cx="9143640" cy="359820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
        <p:nvSpPr>
          <p:cNvPr id="474" name="PlaceHolder 3"/>
          <p:cNvSpPr>
            <a:spLocks noGrp="1"/>
          </p:cNvSpPr>
          <p:nvPr>
            <p:ph type="subTitle"/>
          </p:nvPr>
        </p:nvSpPr>
        <p:spPr>
          <a:xfrm>
            <a:off x="778680" y="1659240"/>
            <a:ext cx="9143640" cy="487440"/>
          </a:xfrm>
          <a:prstGeom prst="rect">
            <a:avLst/>
          </a:prstGeom>
          <a:noFill/>
          <a:ln w="0">
            <a:noFill/>
          </a:ln>
        </p:spPr>
        <p:txBody>
          <a:bodyPr anchor="t">
            <a:noAutofit/>
          </a:bodyPr>
          <a:p>
            <a:pPr algn="ctr">
              <a:buNone/>
            </a:pPr>
            <a:endParaRPr b="0" lang="en-IE" sz="3200" spc="-1" strike="noStrike">
              <a:latin typeface="Arial"/>
            </a:endParaRPr>
          </a:p>
        </p:txBody>
      </p:sp>
      <p:pic>
        <p:nvPicPr>
          <p:cNvPr id="475" name="Content Placeholder 3" descr=""/>
          <p:cNvPicPr/>
          <p:nvPr/>
        </p:nvPicPr>
        <p:blipFill>
          <a:blip r:embed="rId1"/>
          <a:stretch/>
        </p:blipFill>
        <p:spPr>
          <a:xfrm>
            <a:off x="2055960" y="1561680"/>
            <a:ext cx="6884640" cy="49460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US" sz="4400" spc="-1" strike="noStrike">
                <a:solidFill>
                  <a:srgbClr val="4d1282"/>
                </a:solidFill>
                <a:latin typeface="Arial"/>
              </a:rPr>
              <a:t>How to select the data?</a:t>
            </a:r>
            <a:endParaRPr b="0" lang="en-US" sz="4400" spc="-1" strike="noStrike">
              <a:solidFill>
                <a:srgbClr val="000000"/>
              </a:solidFill>
              <a:latin typeface="Calibri"/>
            </a:endParaRPr>
          </a:p>
        </p:txBody>
      </p:sp>
      <p:sp>
        <p:nvSpPr>
          <p:cNvPr id="477" name="PlaceHolder 2"/>
          <p:cNvSpPr>
            <a:spLocks noGrp="1"/>
          </p:cNvSpPr>
          <p:nvPr>
            <p:ph/>
          </p:nvPr>
        </p:nvSpPr>
        <p:spPr>
          <a:xfrm>
            <a:off x="778680" y="2235600"/>
            <a:ext cx="9143640" cy="359820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
        <p:nvSpPr>
          <p:cNvPr id="478" name="PlaceHolder 3"/>
          <p:cNvSpPr>
            <a:spLocks noGrp="1"/>
          </p:cNvSpPr>
          <p:nvPr>
            <p:ph type="subTitle"/>
          </p:nvPr>
        </p:nvSpPr>
        <p:spPr>
          <a:xfrm>
            <a:off x="778680" y="1659240"/>
            <a:ext cx="9143640" cy="487440"/>
          </a:xfrm>
          <a:prstGeom prst="rect">
            <a:avLst/>
          </a:prstGeom>
          <a:noFill/>
          <a:ln w="0">
            <a:noFill/>
          </a:ln>
        </p:spPr>
        <p:txBody>
          <a:bodyPr anchor="t">
            <a:noAutofit/>
          </a:bodyPr>
          <a:p>
            <a:pPr algn="ctr">
              <a:buNone/>
            </a:pPr>
            <a:endParaRPr b="0" lang="en-IE" sz="3200" spc="-1" strike="noStrike">
              <a:latin typeface="Arial"/>
            </a:endParaRPr>
          </a:p>
        </p:txBody>
      </p:sp>
      <p:graphicFrame>
        <p:nvGraphicFramePr>
          <p:cNvPr id="479" name="Content Placeholder 7"/>
          <p:cNvGraphicFramePr/>
          <p:nvPr/>
        </p:nvGraphicFramePr>
        <p:xfrm>
          <a:off x="1489680" y="1878480"/>
          <a:ext cx="7508880" cy="3796920"/>
        </p:xfrm>
        <a:graphic>
          <a:graphicData uri="http://schemas.openxmlformats.org/drawingml/2006/table">
            <a:tbl>
              <a:tblPr/>
              <a:tblGrid>
                <a:gridCol w="2318040"/>
                <a:gridCol w="660960"/>
                <a:gridCol w="966240"/>
                <a:gridCol w="1288080"/>
                <a:gridCol w="2275560"/>
              </a:tblGrid>
              <a:tr h="888840">
                <a:tc>
                  <a:txBody>
                    <a:bodyPr lIns="1800" rIns="1800" tIns="1800" bIns="0" anchor="ctr">
                      <a:noAutofit/>
                    </a:bodyPr>
                    <a:p>
                      <a:pPr algn="ctr">
                        <a:lnSpc>
                          <a:spcPct val="100000"/>
                        </a:lnSpc>
                        <a:buNone/>
                      </a:pPr>
                      <a:r>
                        <a:rPr b="1" lang="en-IE" sz="2000" spc="-1" strike="noStrike">
                          <a:solidFill>
                            <a:srgbClr val="ffffff"/>
                          </a:solidFill>
                          <a:latin typeface="Calibri"/>
                        </a:rPr>
                        <a:t>Database</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a5a5a5"/>
                    </a:solidFill>
                  </a:tcPr>
                </a:tc>
                <a:tc>
                  <a:txBody>
                    <a:bodyPr lIns="1800" rIns="1800" tIns="1800" bIns="0" anchor="ctr">
                      <a:noAutofit/>
                    </a:bodyPr>
                    <a:p>
                      <a:pPr algn="ctr">
                        <a:lnSpc>
                          <a:spcPct val="100000"/>
                        </a:lnSpc>
                        <a:buNone/>
                      </a:pPr>
                      <a:r>
                        <a:rPr b="1" lang="en-IE" sz="2000" spc="-1" strike="noStrike">
                          <a:solidFill>
                            <a:srgbClr val="ffffff"/>
                          </a:solidFill>
                          <a:latin typeface="Calibri"/>
                        </a:rPr>
                        <a:t> </a:t>
                      </a:r>
                      <a:r>
                        <a:rPr b="1" lang="en-IE" sz="2000" spc="-1" strike="noStrike">
                          <a:solidFill>
                            <a:srgbClr val="ffffff"/>
                          </a:solidFill>
                          <a:latin typeface="Calibri"/>
                        </a:rPr>
                        <a:t>year</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a5a5a5"/>
                    </a:solidFill>
                  </a:tcPr>
                </a:tc>
                <a:tc>
                  <a:txBody>
                    <a:bodyPr lIns="1800" rIns="1800" tIns="1800" bIns="0" anchor="ctr">
                      <a:noAutofit/>
                    </a:bodyPr>
                    <a:p>
                      <a:pPr algn="ctr">
                        <a:lnSpc>
                          <a:spcPct val="100000"/>
                        </a:lnSpc>
                        <a:buNone/>
                      </a:pPr>
                      <a:r>
                        <a:rPr b="1" lang="en-IE" sz="2000" spc="-1" strike="noStrike">
                          <a:solidFill>
                            <a:srgbClr val="ffffff"/>
                          </a:solidFill>
                          <a:latin typeface="Calibri"/>
                        </a:rPr>
                        <a:t>Cites</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a5a5a5"/>
                    </a:solidFill>
                  </a:tcPr>
                </a:tc>
                <a:tc>
                  <a:txBody>
                    <a:bodyPr lIns="1800" rIns="1800" tIns="1800" bIns="0" anchor="ctr">
                      <a:noAutofit/>
                    </a:bodyPr>
                    <a:p>
                      <a:pPr algn="ctr">
                        <a:lnSpc>
                          <a:spcPct val="100000"/>
                        </a:lnSpc>
                        <a:buNone/>
                      </a:pPr>
                      <a:r>
                        <a:rPr b="1" lang="en-IE" sz="2000" spc="-1" strike="noStrike">
                          <a:solidFill>
                            <a:srgbClr val="ffffff"/>
                          </a:solidFill>
                          <a:latin typeface="Calibri"/>
                        </a:rPr>
                        <a:t> </a:t>
                      </a:r>
                      <a:r>
                        <a:rPr b="1" lang="en-IE" sz="2000" spc="-1" strike="noStrike">
                          <a:solidFill>
                            <a:srgbClr val="ffffff"/>
                          </a:solidFill>
                          <a:latin typeface="Calibri"/>
                        </a:rPr>
                        <a:t>PubmedID</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a5a5a5"/>
                    </a:solidFill>
                  </a:tcPr>
                </a:tc>
                <a:tc>
                  <a:txBody>
                    <a:bodyPr lIns="1800" rIns="1800" tIns="1800" bIns="0" anchor="ctr">
                      <a:noAutofit/>
                    </a:bodyPr>
                    <a:p>
                      <a:pPr algn="ctr">
                        <a:lnSpc>
                          <a:spcPct val="100000"/>
                        </a:lnSpc>
                        <a:buNone/>
                      </a:pPr>
                      <a:r>
                        <a:rPr b="1" lang="en-IE" sz="2000" spc="-1" strike="noStrike">
                          <a:solidFill>
                            <a:srgbClr val="ffffff"/>
                          </a:solidFill>
                          <a:latin typeface="Calibri"/>
                        </a:rPr>
                        <a:t> </a:t>
                      </a:r>
                      <a:r>
                        <a:rPr b="1" lang="en-IE" sz="2000" spc="-1" strike="noStrike">
                          <a:solidFill>
                            <a:srgbClr val="ffffff"/>
                          </a:solidFill>
                          <a:latin typeface="Calibri"/>
                        </a:rPr>
                        <a:t>Content</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a5a5a5"/>
                    </a:solidFill>
                  </a:tcPr>
                </a:tc>
              </a:tr>
              <a:tr h="593280">
                <a:tc>
                  <a:txBody>
                    <a:bodyPr lIns="1800" rIns="1800" tIns="1800" bIns="0" anchor="ctr">
                      <a:noAutofit/>
                    </a:bodyPr>
                    <a:p>
                      <a:pPr algn="ctr">
                        <a:lnSpc>
                          <a:spcPct val="100000"/>
                        </a:lnSpc>
                        <a:buNone/>
                      </a:pPr>
                      <a:r>
                        <a:rPr b="0" lang="en-IE" sz="2000" spc="-1" strike="noStrike">
                          <a:solidFill>
                            <a:srgbClr val="000000"/>
                          </a:solidFill>
                          <a:latin typeface="Calibri"/>
                        </a:rPr>
                        <a:t>miRBase</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2014</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2368</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24275495</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 </a:t>
                      </a:r>
                      <a:r>
                        <a:rPr b="0" lang="en-IE" sz="2000" spc="-1" strike="noStrike">
                          <a:solidFill>
                            <a:srgbClr val="000000"/>
                          </a:solidFill>
                          <a:latin typeface="Calibri"/>
                        </a:rPr>
                        <a:t>General</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r>
              <a:tr h="593280">
                <a:tc>
                  <a:txBody>
                    <a:bodyPr lIns="1800" rIns="1800" tIns="1800" bIns="0" anchor="ctr">
                      <a:noAutofit/>
                    </a:bodyPr>
                    <a:p>
                      <a:pPr algn="ctr">
                        <a:lnSpc>
                          <a:spcPct val="100000"/>
                        </a:lnSpc>
                        <a:buNone/>
                      </a:pPr>
                      <a:r>
                        <a:rPr b="0" lang="en-IE" sz="2000" spc="-1" strike="noStrike">
                          <a:solidFill>
                            <a:srgbClr val="000000"/>
                          </a:solidFill>
                          <a:latin typeface="Calibri"/>
                        </a:rPr>
                        <a:t>miRWalk</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2011</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830</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21605702</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 </a:t>
                      </a:r>
                      <a:r>
                        <a:rPr b="0" lang="en-IE" sz="2000" spc="-1" strike="noStrike">
                          <a:solidFill>
                            <a:srgbClr val="000000"/>
                          </a:solidFill>
                          <a:latin typeface="Calibri"/>
                        </a:rPr>
                        <a:t>Predicted miRNA</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r>
              <a:tr h="593280">
                <a:tc>
                  <a:txBody>
                    <a:bodyPr lIns="1800" rIns="1800" tIns="1800" bIns="0" anchor="ctr">
                      <a:noAutofit/>
                    </a:bodyPr>
                    <a:p>
                      <a:pPr algn="ctr">
                        <a:lnSpc>
                          <a:spcPct val="100000"/>
                        </a:lnSpc>
                        <a:buNone/>
                      </a:pPr>
                      <a:r>
                        <a:rPr b="0" lang="en-IE" sz="2000" spc="-1" strike="noStrike">
                          <a:solidFill>
                            <a:srgbClr val="000000"/>
                          </a:solidFill>
                          <a:latin typeface="Calibri"/>
                        </a:rPr>
                        <a:t>miRTarBase</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2010</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563</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21071411</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 </a:t>
                      </a:r>
                      <a:r>
                        <a:rPr b="0" lang="en-IE" sz="2000" spc="-1" strike="noStrike">
                          <a:solidFill>
                            <a:srgbClr val="000000"/>
                          </a:solidFill>
                          <a:latin typeface="Calibri"/>
                        </a:rPr>
                        <a:t>General</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r>
              <a:tr h="593280">
                <a:tc>
                  <a:txBody>
                    <a:bodyPr lIns="1800" rIns="1800" tIns="1800" bIns="0" anchor="ctr">
                      <a:noAutofit/>
                    </a:bodyPr>
                    <a:p>
                      <a:pPr algn="ctr">
                        <a:lnSpc>
                          <a:spcPct val="100000"/>
                        </a:lnSpc>
                        <a:buNone/>
                      </a:pPr>
                      <a:r>
                        <a:rPr b="0" lang="en-IE" sz="2000" spc="-1" strike="noStrike">
                          <a:solidFill>
                            <a:srgbClr val="000000"/>
                          </a:solidFill>
                          <a:latin typeface="Calibri"/>
                        </a:rPr>
                        <a:t>miRDB</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2020</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374</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31504780</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 </a:t>
                      </a:r>
                      <a:r>
                        <a:rPr b="0" lang="en-IE" sz="2000" spc="-1" strike="noStrike">
                          <a:solidFill>
                            <a:srgbClr val="000000"/>
                          </a:solidFill>
                          <a:latin typeface="Calibri"/>
                        </a:rPr>
                        <a:t>Expression </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r>
              <a:tr h="593280">
                <a:tc>
                  <a:txBody>
                    <a:bodyPr lIns="1800" rIns="1800" tIns="1800" bIns="0" anchor="ctr">
                      <a:noAutofit/>
                    </a:bodyPr>
                    <a:p>
                      <a:pPr algn="ctr">
                        <a:lnSpc>
                          <a:spcPct val="100000"/>
                        </a:lnSpc>
                        <a:buNone/>
                      </a:pPr>
                      <a:r>
                        <a:rPr b="0" lang="en-IE" sz="2000" spc="-1" strike="noStrike">
                          <a:solidFill>
                            <a:srgbClr val="000000"/>
                          </a:solidFill>
                          <a:latin typeface="Calibri"/>
                        </a:rPr>
                        <a:t>Rfam</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2021</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49</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33211869</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Family</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r>
              <a:tr h="692640">
                <a:tc>
                  <a:txBody>
                    <a:bodyPr lIns="1800" rIns="1800" tIns="1800" bIns="0" anchor="ctr">
                      <a:noAutofit/>
                    </a:bodyPr>
                    <a:p>
                      <a:pPr algn="ctr">
                        <a:lnSpc>
                          <a:spcPct val="100000"/>
                        </a:lnSpc>
                        <a:buNone/>
                      </a:pPr>
                      <a:r>
                        <a:rPr b="0" lang="en-IE" sz="2000" spc="-1" strike="noStrike">
                          <a:solidFill>
                            <a:srgbClr val="000000"/>
                          </a:solidFill>
                          <a:latin typeface="Calibri"/>
                        </a:rPr>
                        <a:t>miRNASNP</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2021</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13</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32990748</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 </a:t>
                      </a:r>
                      <a:r>
                        <a:rPr b="0" lang="en-IE" sz="2000" spc="-1" strike="noStrike">
                          <a:solidFill>
                            <a:srgbClr val="000000"/>
                          </a:solidFill>
                          <a:latin typeface="Calibri"/>
                        </a:rPr>
                        <a:t>Single nuclotide</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r>
              <a:tr h="593280">
                <a:tc>
                  <a:txBody>
                    <a:bodyPr lIns="1800" rIns="1800" tIns="1800" bIns="0" anchor="ctr">
                      <a:noAutofit/>
                    </a:bodyPr>
                    <a:p>
                      <a:pPr algn="ctr">
                        <a:lnSpc>
                          <a:spcPct val="100000"/>
                        </a:lnSpc>
                        <a:buNone/>
                      </a:pPr>
                      <a:r>
                        <a:rPr b="0" lang="en-IE" sz="2000" spc="-1" strike="noStrike">
                          <a:solidFill>
                            <a:srgbClr val="000000"/>
                          </a:solidFill>
                          <a:latin typeface="Calibri"/>
                        </a:rPr>
                        <a:t>mirtronDB</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2019</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5</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30874795</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mirtrons</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ffffff"/>
                    </a:solidFill>
                  </a:tcPr>
                </a:tc>
              </a:tr>
              <a:tr h="593280">
                <a:tc>
                  <a:txBody>
                    <a:bodyPr lIns="1800" rIns="1800" tIns="1800" bIns="0" anchor="ctr">
                      <a:noAutofit/>
                    </a:bodyPr>
                    <a:p>
                      <a:pPr algn="ctr">
                        <a:lnSpc>
                          <a:spcPct val="100000"/>
                        </a:lnSpc>
                        <a:buNone/>
                      </a:pPr>
                      <a:r>
                        <a:rPr b="0" lang="en-IE" sz="2000" spc="-1" strike="noStrike">
                          <a:solidFill>
                            <a:srgbClr val="000000"/>
                          </a:solidFill>
                          <a:latin typeface="Calibri"/>
                        </a:rPr>
                        <a:t>DIANAmiTED</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2022</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0</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34469540</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c>
                  <a:txBody>
                    <a:bodyPr lIns="1800" rIns="1800" tIns="1800" bIns="0" anchor="ctr">
                      <a:noAutofit/>
                    </a:bodyPr>
                    <a:p>
                      <a:pPr algn="ctr">
                        <a:lnSpc>
                          <a:spcPct val="100000"/>
                        </a:lnSpc>
                        <a:buNone/>
                      </a:pPr>
                      <a:r>
                        <a:rPr b="0" lang="en-IE" sz="2000" spc="-1" strike="noStrike">
                          <a:solidFill>
                            <a:srgbClr val="000000"/>
                          </a:solidFill>
                          <a:latin typeface="Calibri"/>
                        </a:rPr>
                        <a:t> </a:t>
                      </a:r>
                      <a:r>
                        <a:rPr b="0" lang="en-IE" sz="2000" spc="-1" strike="noStrike">
                          <a:solidFill>
                            <a:srgbClr val="000000"/>
                          </a:solidFill>
                          <a:latin typeface="Calibri"/>
                        </a:rPr>
                        <a:t>Expression</a:t>
                      </a:r>
                      <a:endParaRPr b="0" lang="en-IE" sz="2000" spc="-1" strike="noStrike">
                        <a:latin typeface="Arial"/>
                      </a:endParaRPr>
                    </a:p>
                  </a:txBody>
                  <a:tcPr anchor="ctr" marL="1800" marR="1800">
                    <a:lnL w="6480">
                      <a:solidFill>
                        <a:srgbClr val="aeaaaa"/>
                      </a:solidFill>
                    </a:lnL>
                    <a:lnR w="6480">
                      <a:solidFill>
                        <a:srgbClr val="aeaaaa"/>
                      </a:solidFill>
                    </a:lnR>
                    <a:lnT w="6480">
                      <a:solidFill>
                        <a:srgbClr val="aeaaaa"/>
                      </a:solidFill>
                    </a:lnT>
                    <a:lnB w="6480">
                      <a:solidFill>
                        <a:srgbClr val="aeaaaa"/>
                      </a:solidFill>
                    </a:lnB>
                    <a:solidFill>
                      <a:srgbClr val="ededed"/>
                    </a:solidFill>
                  </a:tcPr>
                </a:tc>
              </a:tr>
            </a:tbl>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778680" y="814320"/>
            <a:ext cx="9143640" cy="755640"/>
          </a:xfrm>
          <a:prstGeom prst="rect">
            <a:avLst/>
          </a:prstGeom>
          <a:noFill/>
          <a:ln w="0">
            <a:noFill/>
          </a:ln>
        </p:spPr>
        <p:txBody>
          <a:bodyPr anchor="t">
            <a:noAutofit/>
          </a:bodyPr>
          <a:p>
            <a:endParaRPr b="0" lang="en-US" sz="1800" spc="-1" strike="noStrike">
              <a:solidFill>
                <a:srgbClr val="000000"/>
              </a:solidFill>
              <a:latin typeface="Calibri"/>
            </a:endParaRPr>
          </a:p>
        </p:txBody>
      </p:sp>
      <p:sp>
        <p:nvSpPr>
          <p:cNvPr id="481" name="PlaceHolder 2"/>
          <p:cNvSpPr>
            <a:spLocks noGrp="1"/>
          </p:cNvSpPr>
          <p:nvPr>
            <p:ph/>
          </p:nvPr>
        </p:nvSpPr>
        <p:spPr>
          <a:xfrm>
            <a:off x="778680" y="2235600"/>
            <a:ext cx="9143640" cy="3598200"/>
          </a:xfrm>
          <a:prstGeom prst="rect">
            <a:avLst/>
          </a:prstGeom>
          <a:noFill/>
          <a:ln w="0">
            <a:noFill/>
          </a:ln>
        </p:spPr>
        <p:txBody>
          <a:bodyPr anchor="t">
            <a:normAutofit fontScale="67000"/>
          </a:bodyPr>
          <a:p>
            <a:pPr marL="228600" indent="-228600">
              <a:lnSpc>
                <a:spcPct val="170000"/>
              </a:lnSpc>
              <a:spcBef>
                <a:spcPts val="1001"/>
              </a:spcBef>
              <a:buClr>
                <a:srgbClr val="333f4f"/>
              </a:buClr>
              <a:buFont typeface="Arial"/>
              <a:buChar char="•"/>
            </a:pPr>
            <a:r>
              <a:rPr b="1" lang="en-IE" sz="3600" spc="-1" strike="noStrike">
                <a:solidFill>
                  <a:srgbClr val="333f4f"/>
                </a:solidFill>
                <a:latin typeface="Calibri"/>
              </a:rPr>
              <a:t>First publication 2002 (then called the microRNA Registry)</a:t>
            </a:r>
            <a:endParaRPr b="0" lang="en-US" sz="3600" spc="-1" strike="noStrike">
              <a:solidFill>
                <a:srgbClr val="000000"/>
              </a:solidFill>
              <a:latin typeface="Calibri"/>
            </a:endParaRPr>
          </a:p>
          <a:p>
            <a:pPr marL="228600" indent="-228600">
              <a:lnSpc>
                <a:spcPct val="170000"/>
              </a:lnSpc>
              <a:spcBef>
                <a:spcPts val="1001"/>
              </a:spcBef>
              <a:buClr>
                <a:srgbClr val="333f4f"/>
              </a:buClr>
              <a:buFont typeface="Arial"/>
              <a:buChar char="•"/>
            </a:pPr>
            <a:r>
              <a:rPr b="1" lang="en-IE" sz="3600" spc="-1" strike="noStrike">
                <a:solidFill>
                  <a:srgbClr val="333f4f"/>
                </a:solidFill>
                <a:latin typeface="Calibri"/>
              </a:rPr>
              <a:t>Names and distributes microRNA gene sequences.</a:t>
            </a:r>
            <a:endParaRPr b="0" lang="en-US" sz="3600" spc="-1" strike="noStrike">
              <a:solidFill>
                <a:srgbClr val="000000"/>
              </a:solidFill>
              <a:latin typeface="Calibri"/>
            </a:endParaRPr>
          </a:p>
          <a:p>
            <a:pPr marL="228600" indent="-228600">
              <a:lnSpc>
                <a:spcPct val="170000"/>
              </a:lnSpc>
              <a:spcBef>
                <a:spcPts val="1001"/>
              </a:spcBef>
              <a:buClr>
                <a:srgbClr val="333f4f"/>
              </a:buClr>
              <a:buFont typeface="Arial"/>
              <a:buChar char="•"/>
            </a:pPr>
            <a:r>
              <a:rPr b="1" lang="en-IE" sz="3600" spc="-1" strike="noStrike">
                <a:solidFill>
                  <a:srgbClr val="333f4f"/>
                </a:solidFill>
                <a:latin typeface="Calibri"/>
              </a:rPr>
              <a:t> </a:t>
            </a:r>
            <a:r>
              <a:rPr b="1" lang="en-IE" sz="3600" spc="-1" strike="noStrike">
                <a:solidFill>
                  <a:srgbClr val="333f4f"/>
                </a:solidFill>
                <a:latin typeface="Calibri"/>
              </a:rPr>
              <a:t>Author submission </a:t>
            </a:r>
            <a:endParaRPr b="0" lang="en-US" sz="3600" spc="-1" strike="noStrike">
              <a:solidFill>
                <a:srgbClr val="000000"/>
              </a:solidFill>
              <a:latin typeface="Calibri"/>
            </a:endParaRPr>
          </a:p>
          <a:p>
            <a:pPr marL="228600" indent="-228600">
              <a:lnSpc>
                <a:spcPct val="170000"/>
              </a:lnSpc>
              <a:spcBef>
                <a:spcPts val="1001"/>
              </a:spcBef>
              <a:buClr>
                <a:srgbClr val="333f4f"/>
              </a:buClr>
              <a:buFont typeface="Arial"/>
              <a:buChar char="•"/>
            </a:pPr>
            <a:r>
              <a:rPr b="1" lang="en-IE" sz="3600" spc="-1" strike="noStrike">
                <a:solidFill>
                  <a:srgbClr val="333f4f"/>
                </a:solidFill>
                <a:latin typeface="Calibri"/>
              </a:rPr>
              <a:t>Current release v22</a:t>
            </a:r>
            <a:endParaRPr b="0" lang="en-US" sz="3600" spc="-1" strike="noStrike">
              <a:solidFill>
                <a:srgbClr val="000000"/>
              </a:solidFill>
              <a:latin typeface="Calibri"/>
            </a:endParaRPr>
          </a:p>
          <a:p>
            <a:pPr>
              <a:lnSpc>
                <a:spcPct val="90000"/>
              </a:lnSpc>
              <a:spcBef>
                <a:spcPts val="1001"/>
              </a:spcBef>
              <a:buNone/>
            </a:pPr>
            <a:endParaRPr b="0" lang="en-US" sz="2400" spc="-1" strike="noStrike">
              <a:solidFill>
                <a:srgbClr val="000000"/>
              </a:solidFill>
              <a:latin typeface="Calibri"/>
            </a:endParaRPr>
          </a:p>
        </p:txBody>
      </p:sp>
      <p:sp>
        <p:nvSpPr>
          <p:cNvPr id="482" name="PlaceHolder 3"/>
          <p:cNvSpPr>
            <a:spLocks noGrp="1"/>
          </p:cNvSpPr>
          <p:nvPr>
            <p:ph type="subTitle"/>
          </p:nvPr>
        </p:nvSpPr>
        <p:spPr>
          <a:xfrm>
            <a:off x="778680" y="1659240"/>
            <a:ext cx="9143640" cy="487440"/>
          </a:xfrm>
          <a:prstGeom prst="rect">
            <a:avLst/>
          </a:prstGeom>
          <a:noFill/>
          <a:ln w="0">
            <a:noFill/>
          </a:ln>
        </p:spPr>
        <p:txBody>
          <a:bodyPr anchor="t">
            <a:noAutofit/>
          </a:bodyPr>
          <a:p>
            <a:pPr algn="ctr">
              <a:buNone/>
            </a:pPr>
            <a:endParaRPr b="0" lang="en-IE" sz="3200" spc="-1" strike="noStrike">
              <a:latin typeface="Arial"/>
            </a:endParaRPr>
          </a:p>
        </p:txBody>
      </p:sp>
      <p:pic>
        <p:nvPicPr>
          <p:cNvPr id="483" name="Picture 2" descr="MiRBase logo.png"/>
          <p:cNvPicPr/>
          <p:nvPr/>
        </p:nvPicPr>
        <p:blipFill>
          <a:blip r:embed="rId1"/>
          <a:stretch/>
        </p:blipFill>
        <p:spPr>
          <a:xfrm>
            <a:off x="101520" y="-13320"/>
            <a:ext cx="2945880" cy="22042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839880" y="365040"/>
            <a:ext cx="10515240" cy="1325160"/>
          </a:xfrm>
          <a:prstGeom prst="rect">
            <a:avLst/>
          </a:prstGeom>
          <a:noFill/>
          <a:ln w="0">
            <a:noFill/>
          </a:ln>
        </p:spPr>
        <p:txBody>
          <a:bodyPr anchor="ctr">
            <a:noAutofit/>
          </a:bodyPr>
          <a:p>
            <a:pPr>
              <a:lnSpc>
                <a:spcPct val="90000"/>
              </a:lnSpc>
              <a:buNone/>
            </a:pPr>
            <a:r>
              <a:rPr b="1" lang="en-US" sz="4400" spc="-1" strike="noStrike">
                <a:solidFill>
                  <a:srgbClr val="4d1282"/>
                </a:solidFill>
                <a:latin typeface="Arial"/>
              </a:rPr>
              <a:t>Characterization</a:t>
            </a:r>
            <a:endParaRPr b="0" lang="en-US" sz="4400" spc="-1" strike="noStrike">
              <a:solidFill>
                <a:srgbClr val="000000"/>
              </a:solidFill>
              <a:latin typeface="Calibri"/>
            </a:endParaRPr>
          </a:p>
        </p:txBody>
      </p:sp>
      <p:sp>
        <p:nvSpPr>
          <p:cNvPr id="485" name="PlaceHolder 2"/>
          <p:cNvSpPr>
            <a:spLocks noGrp="1"/>
          </p:cNvSpPr>
          <p:nvPr>
            <p:ph/>
          </p:nvPr>
        </p:nvSpPr>
        <p:spPr>
          <a:xfrm>
            <a:off x="5899320" y="1792080"/>
            <a:ext cx="5039640" cy="359640"/>
          </a:xfrm>
          <a:prstGeom prst="rect">
            <a:avLst/>
          </a:prstGeom>
          <a:noFill/>
          <a:ln w="0">
            <a:noFill/>
          </a:ln>
        </p:spPr>
        <p:txBody>
          <a:bodyPr anchor="b">
            <a:normAutofit fontScale="81000"/>
          </a:bodyPr>
          <a:p>
            <a:pPr algn="ctr">
              <a:lnSpc>
                <a:spcPct val="90000"/>
              </a:lnSpc>
              <a:spcBef>
                <a:spcPts val="1001"/>
              </a:spcBef>
              <a:buNone/>
              <a:tabLst>
                <a:tab algn="l" pos="0"/>
              </a:tabLst>
            </a:pPr>
            <a:r>
              <a:rPr b="1" lang="en-US" sz="2400" spc="-1" strike="noStrike">
                <a:solidFill>
                  <a:srgbClr val="000000"/>
                </a:solidFill>
                <a:latin typeface="Calibri"/>
              </a:rPr>
              <a:t>Expression Tissue</a:t>
            </a:r>
            <a:endParaRPr b="0" lang="en-US" sz="2400" spc="-1" strike="noStrike">
              <a:solidFill>
                <a:srgbClr val="000000"/>
              </a:solidFill>
              <a:latin typeface="Calibri"/>
            </a:endParaRPr>
          </a:p>
        </p:txBody>
      </p:sp>
      <p:sp>
        <p:nvSpPr>
          <p:cNvPr id="486" name="PlaceHolder 3"/>
          <p:cNvSpPr>
            <a:spLocks noGrp="1"/>
          </p:cNvSpPr>
          <p:nvPr>
            <p:ph/>
          </p:nvPr>
        </p:nvSpPr>
        <p:spPr>
          <a:xfrm>
            <a:off x="130320" y="1792080"/>
            <a:ext cx="5039640" cy="359640"/>
          </a:xfrm>
          <a:prstGeom prst="rect">
            <a:avLst/>
          </a:prstGeom>
          <a:noFill/>
          <a:ln w="0">
            <a:noFill/>
          </a:ln>
        </p:spPr>
        <p:txBody>
          <a:bodyPr anchor="b">
            <a:normAutofit fontScale="81000"/>
          </a:bodyPr>
          <a:p>
            <a:pPr algn="ctr">
              <a:lnSpc>
                <a:spcPct val="90000"/>
              </a:lnSpc>
              <a:spcBef>
                <a:spcPts val="1001"/>
              </a:spcBef>
              <a:buNone/>
              <a:tabLst>
                <a:tab algn="l" pos="0"/>
              </a:tabLst>
            </a:pPr>
            <a:r>
              <a:rPr b="1" lang="en-US" sz="2400" spc="-1" strike="noStrike">
                <a:solidFill>
                  <a:srgbClr val="000000"/>
                </a:solidFill>
                <a:latin typeface="Calibri"/>
              </a:rPr>
              <a:t>Target mRNA</a:t>
            </a:r>
            <a:endParaRPr b="0" lang="en-US" sz="2400" spc="-1" strike="noStrike">
              <a:solidFill>
                <a:srgbClr val="000000"/>
              </a:solidFill>
              <a:latin typeface="Calibri"/>
            </a:endParaRPr>
          </a:p>
        </p:txBody>
      </p:sp>
      <p:pic>
        <p:nvPicPr>
          <p:cNvPr id="487" name="Picture 4" descr="miRWalk 2.0 available – miRNA Blog"/>
          <p:cNvPicPr/>
          <p:nvPr/>
        </p:nvPicPr>
        <p:blipFill>
          <a:blip r:embed="rId1">
            <a:extLst>
              <a:ext uri="{BEBA8EAE-BF5A-486C-A8C5-ECC9F3942E4B}">
                <a14:imgProps xmlns:a14="http://schemas.microsoft.com/office/drawing/2010/main">
                  <a14:imgLayer r:embed="rId2">
                    <a14:imgEffect>
                      <a14:colorTemperature colorTemp="4700"/>
                    </a14:imgEffect>
                  </a14:imgLayer>
                </a14:imgProps>
              </a:ext>
            </a:extLst>
          </a:blip>
          <a:stretch/>
        </p:blipFill>
        <p:spPr>
          <a:xfrm>
            <a:off x="1604160" y="2232000"/>
            <a:ext cx="2438640" cy="653040"/>
          </a:xfrm>
          <a:prstGeom prst="rect">
            <a:avLst/>
          </a:prstGeom>
          <a:ln w="0">
            <a:noFill/>
          </a:ln>
        </p:spPr>
      </p:pic>
      <p:pic>
        <p:nvPicPr>
          <p:cNvPr id="488" name="Picture 9" descr=""/>
          <p:cNvPicPr/>
          <p:nvPr/>
        </p:nvPicPr>
        <p:blipFill>
          <a:blip r:embed="rId3"/>
          <a:stretch/>
        </p:blipFill>
        <p:spPr>
          <a:xfrm>
            <a:off x="1604160" y="2983680"/>
            <a:ext cx="2438640" cy="610560"/>
          </a:xfrm>
          <a:prstGeom prst="rect">
            <a:avLst/>
          </a:prstGeom>
          <a:ln w="0">
            <a:noFill/>
          </a:ln>
        </p:spPr>
      </p:pic>
      <p:pic>
        <p:nvPicPr>
          <p:cNvPr id="489" name="Picture 4" descr="http://mirdb.org/images/banner.jpg"/>
          <p:cNvPicPr/>
          <p:nvPr/>
        </p:nvPicPr>
        <p:blipFill>
          <a:blip r:embed="rId4"/>
          <a:stretch/>
        </p:blipFill>
        <p:spPr>
          <a:xfrm>
            <a:off x="1465200" y="3920760"/>
            <a:ext cx="2369880" cy="668160"/>
          </a:xfrm>
          <a:prstGeom prst="rect">
            <a:avLst/>
          </a:prstGeom>
          <a:ln w="0">
            <a:noFill/>
          </a:ln>
        </p:spPr>
      </p:pic>
      <p:pic>
        <p:nvPicPr>
          <p:cNvPr id="490" name="Picture 11" descr=""/>
          <p:cNvPicPr/>
          <p:nvPr/>
        </p:nvPicPr>
        <p:blipFill>
          <a:blip r:embed="rId5"/>
          <a:stretch/>
        </p:blipFill>
        <p:spPr>
          <a:xfrm>
            <a:off x="7198200" y="2212200"/>
            <a:ext cx="2442600" cy="742680"/>
          </a:xfrm>
          <a:prstGeom prst="rect">
            <a:avLst/>
          </a:prstGeom>
          <a:ln w="0">
            <a:noFill/>
          </a:ln>
        </p:spPr>
      </p:pic>
      <p:pic>
        <p:nvPicPr>
          <p:cNvPr id="491" name="Picture 2" descr="miRANSNP3"/>
          <p:cNvPicPr/>
          <p:nvPr/>
        </p:nvPicPr>
        <p:blipFill>
          <a:blip r:embed="rId6"/>
          <a:srcRect l="33832" t="24303" r="28891" b="0"/>
          <a:stretch/>
        </p:blipFill>
        <p:spPr>
          <a:xfrm>
            <a:off x="1257480" y="4901760"/>
            <a:ext cx="2785320" cy="867960"/>
          </a:xfrm>
          <a:prstGeom prst="rect">
            <a:avLst/>
          </a:prstGeom>
          <a:ln w="0">
            <a:noFill/>
          </a:ln>
        </p:spPr>
      </p:pic>
      <p:pic>
        <p:nvPicPr>
          <p:cNvPr id="492" name="Picture 2" descr="MiRBase logo.png"/>
          <p:cNvPicPr/>
          <p:nvPr/>
        </p:nvPicPr>
        <p:blipFill>
          <a:blip r:embed="rId7"/>
          <a:stretch/>
        </p:blipFill>
        <p:spPr>
          <a:xfrm>
            <a:off x="4386600" y="2939400"/>
            <a:ext cx="2671560" cy="1649160"/>
          </a:xfrm>
          <a:prstGeom prst="rect">
            <a:avLst/>
          </a:prstGeom>
          <a:ln w="0">
            <a:noFill/>
          </a:ln>
        </p:spPr>
      </p:pic>
      <p:pic>
        <p:nvPicPr>
          <p:cNvPr id="493" name="Picture 24" descr=""/>
          <p:cNvPicPr/>
          <p:nvPr/>
        </p:nvPicPr>
        <p:blipFill>
          <a:blip r:embed="rId8"/>
          <a:stretch/>
        </p:blipFill>
        <p:spPr>
          <a:xfrm>
            <a:off x="7278840" y="2953080"/>
            <a:ext cx="2438640" cy="610560"/>
          </a:xfrm>
          <a:prstGeom prst="rect">
            <a:avLst/>
          </a:prstGeom>
          <a:ln w="0">
            <a:noFill/>
          </a:ln>
        </p:spPr>
      </p:pic>
      <p:sp>
        <p:nvSpPr>
          <p:cNvPr id="494" name="Rectangle 25"/>
          <p:cNvSpPr/>
          <p:nvPr/>
        </p:nvSpPr>
        <p:spPr>
          <a:xfrm>
            <a:off x="7136280" y="3598200"/>
            <a:ext cx="272916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3200" spc="-1" strike="noStrike">
                <a:solidFill>
                  <a:srgbClr val="000000"/>
                </a:solidFill>
                <a:latin typeface="Calibri"/>
              </a:rPr>
              <a:t>HMDD v3.2</a:t>
            </a:r>
            <a:endParaRPr b="0" lang="en-IE" sz="3200" spc="-1" strike="noStrike">
              <a:latin typeface="Arial"/>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4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4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4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4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4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4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49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1" lang="en-US" sz="4400" spc="-1" strike="noStrike">
                <a:solidFill>
                  <a:srgbClr val="4d1282"/>
                </a:solidFill>
                <a:latin typeface="Arial"/>
              </a:rPr>
              <a:t>miRBase</a:t>
            </a:r>
            <a:r>
              <a:rPr b="0" lang="en-US" sz="4400" spc="-1" strike="noStrike">
                <a:solidFill>
                  <a:srgbClr val="000000"/>
                </a:solidFill>
                <a:latin typeface="Calibri Light"/>
              </a:rPr>
              <a:t> </a:t>
            </a:r>
            <a:r>
              <a:rPr b="1" lang="en-US" sz="4400" spc="-1" strike="noStrike">
                <a:solidFill>
                  <a:srgbClr val="4d1282"/>
                </a:solidFill>
                <a:latin typeface="Arial"/>
              </a:rPr>
              <a:t>local</a:t>
            </a:r>
            <a:r>
              <a:rPr b="0" lang="en-US" sz="4400" spc="-1" strike="noStrike">
                <a:solidFill>
                  <a:srgbClr val="000000"/>
                </a:solidFill>
                <a:latin typeface="Calibri Light"/>
              </a:rPr>
              <a:t> </a:t>
            </a:r>
            <a:r>
              <a:rPr b="1" lang="en-US" sz="4400" spc="-1" strike="noStrike">
                <a:solidFill>
                  <a:srgbClr val="4d1282"/>
                </a:solidFill>
                <a:latin typeface="Arial"/>
              </a:rPr>
              <a:t>database in mySQL</a:t>
            </a:r>
            <a:endParaRPr b="0" lang="en-US" sz="4400" spc="-1" strike="noStrike">
              <a:solidFill>
                <a:srgbClr val="000000"/>
              </a:solidFill>
              <a:latin typeface="Calibri"/>
            </a:endParaRPr>
          </a:p>
        </p:txBody>
      </p:sp>
      <p:pic>
        <p:nvPicPr>
          <p:cNvPr id="496" name="Picture 2" descr="Amazon RDS for MySQL – Amazon Web Services (AWS)"/>
          <p:cNvPicPr/>
          <p:nvPr/>
        </p:nvPicPr>
        <p:blipFill>
          <a:blip r:embed="rId1"/>
          <a:stretch/>
        </p:blipFill>
        <p:spPr>
          <a:xfrm>
            <a:off x="1459800" y="1649520"/>
            <a:ext cx="8636760" cy="4470120"/>
          </a:xfrm>
          <a:prstGeom prst="rect">
            <a:avLst/>
          </a:prstGeom>
          <a:ln w="0">
            <a:noFill/>
          </a:ln>
        </p:spPr>
      </p:pic>
      <p:pic>
        <p:nvPicPr>
          <p:cNvPr id="497" name="Picture 8" descr=""/>
          <p:cNvPicPr/>
          <p:nvPr/>
        </p:nvPicPr>
        <p:blipFill>
          <a:blip r:embed="rId2"/>
          <a:stretch/>
        </p:blipFill>
        <p:spPr>
          <a:xfrm>
            <a:off x="2574720" y="1711800"/>
            <a:ext cx="3511080" cy="2172240"/>
          </a:xfrm>
          <a:prstGeom prst="rect">
            <a:avLst/>
          </a:prstGeom>
          <a:ln w="0">
            <a:noFill/>
          </a:ln>
        </p:spPr>
      </p:pic>
      <p:sp>
        <p:nvSpPr>
          <p:cNvPr id="498" name="Rectangle 10"/>
          <p:cNvSpPr/>
          <p:nvPr/>
        </p:nvSpPr>
        <p:spPr>
          <a:xfrm>
            <a:off x="-189720" y="6119640"/>
            <a:ext cx="55288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IE" sz="1800" spc="-1" strike="noStrike">
                <a:solidFill>
                  <a:srgbClr val="000000"/>
                </a:solidFill>
                <a:latin typeface="Calibri"/>
              </a:rPr>
              <a:t>www.mirbase.org/ftp/CURRENT/database_files/</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p:nvPr>
        </p:nvSpPr>
        <p:spPr>
          <a:xfrm>
            <a:off x="838080" y="1825560"/>
            <a:ext cx="10515240" cy="4350960"/>
          </a:xfrm>
          <a:prstGeom prst="rect">
            <a:avLst/>
          </a:prstGeom>
          <a:noFill/>
          <a:ln w="0">
            <a:noFill/>
          </a:ln>
        </p:spPr>
        <p:txBody>
          <a:bodyPr anchor="t">
            <a:noAutofit/>
          </a:bodyPr>
          <a:p>
            <a:pPr>
              <a:lnSpc>
                <a:spcPct val="90000"/>
              </a:lnSpc>
              <a:spcBef>
                <a:spcPts val="1001"/>
              </a:spcBef>
              <a:buNone/>
            </a:pP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Arial"/>
              </a:rPr>
              <a:t>General objective: Get all datasets together for evaluation</a:t>
            </a:r>
            <a:endParaRPr b="0" lang="en-US" sz="24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500" spc="-1" strike="noStrike">
                <a:solidFill>
                  <a:srgbClr val="000000"/>
                </a:solidFill>
                <a:latin typeface="Arial"/>
              </a:rPr>
              <a:t>Recompile all the datasets</a:t>
            </a:r>
            <a:endParaRPr b="0" lang="en-US" sz="25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500" spc="-1" strike="noStrike">
                <a:solidFill>
                  <a:srgbClr val="000000"/>
                </a:solidFill>
                <a:latin typeface="Arial"/>
              </a:rPr>
              <a:t>Distinguish the differences and similarities </a:t>
            </a:r>
            <a:endParaRPr b="0" lang="en-US" sz="25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500" spc="-1" strike="noStrike">
                <a:solidFill>
                  <a:srgbClr val="000000"/>
                </a:solidFill>
                <a:latin typeface="Arial"/>
              </a:rPr>
              <a:t>Design the model with compatibility for all datasets</a:t>
            </a:r>
            <a:endParaRPr b="0" lang="en-US" sz="25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IE" sz="2500" spc="-1" strike="noStrike">
                <a:solidFill>
                  <a:srgbClr val="000000"/>
                </a:solidFill>
                <a:latin typeface="Arial"/>
              </a:rPr>
              <a:t>Separate the txt datasets in order to run a LOAD DATA LOCAL INFILE</a:t>
            </a:r>
            <a:endParaRPr b="0" lang="en-US" sz="25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
        <p:nvSpPr>
          <p:cNvPr id="500" name="PlaceHolder 2"/>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1" lang="en-IE" sz="4400" spc="-1" strike="noStrike">
                <a:solidFill>
                  <a:srgbClr val="4d1282"/>
                </a:solidFill>
                <a:latin typeface="Arial"/>
              </a:rPr>
              <a:t>Process for python processing </a:t>
            </a:r>
            <a:br>
              <a:rPr sz="4400"/>
            </a:br>
            <a:r>
              <a:rPr b="1" lang="en-IE" sz="4400" spc="-1" strike="noStrike">
                <a:solidFill>
                  <a:srgbClr val="4d1282"/>
                </a:solidFill>
                <a:latin typeface="Arial"/>
              </a:rPr>
              <a:t>of data</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1" lang="en-IE" sz="4400" spc="-1" strike="noStrike">
                <a:solidFill>
                  <a:srgbClr val="4d1282"/>
                </a:solidFill>
                <a:latin typeface="Arial"/>
              </a:rPr>
              <a:t>Gene names</a:t>
            </a:r>
            <a:endParaRPr b="0" lang="en-US" sz="4400" spc="-1" strike="noStrike">
              <a:solidFill>
                <a:srgbClr val="000000"/>
              </a:solidFill>
              <a:latin typeface="Calibri"/>
            </a:endParaRPr>
          </a:p>
        </p:txBody>
      </p:sp>
      <p:sp>
        <p:nvSpPr>
          <p:cNvPr id="502" name="PlaceHolder 2"/>
          <p:cNvSpPr>
            <a:spLocks noGrp="1"/>
          </p:cNvSpPr>
          <p:nvPr>
            <p:ph/>
          </p:nvPr>
        </p:nvSpPr>
        <p:spPr>
          <a:xfrm>
            <a:off x="838080" y="1825560"/>
            <a:ext cx="10515240" cy="435096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pic>
        <p:nvPicPr>
          <p:cNvPr id="503" name="Picture 2" descr="NCBI Clinical (@NCBI_Clinical) / Twitter"/>
          <p:cNvPicPr/>
          <p:nvPr/>
        </p:nvPicPr>
        <p:blipFill>
          <a:blip r:embed="rId1"/>
          <a:srcRect l="18974" t="13871" r="21931" b="17273"/>
          <a:stretch/>
        </p:blipFill>
        <p:spPr>
          <a:xfrm>
            <a:off x="9050760" y="2932200"/>
            <a:ext cx="1617480" cy="1884600"/>
          </a:xfrm>
          <a:prstGeom prst="rect">
            <a:avLst/>
          </a:prstGeom>
          <a:ln w="0">
            <a:noFill/>
          </a:ln>
        </p:spPr>
      </p:pic>
      <p:pic>
        <p:nvPicPr>
          <p:cNvPr id="504" name="Picture 4" descr="MySQL logo and symbol, meaning, history, PNG"/>
          <p:cNvPicPr/>
          <p:nvPr/>
        </p:nvPicPr>
        <p:blipFill>
          <a:blip r:embed="rId2"/>
          <a:srcRect l="21872" t="7487" r="25590" b="8455"/>
          <a:stretch/>
        </p:blipFill>
        <p:spPr>
          <a:xfrm>
            <a:off x="1167480" y="3048120"/>
            <a:ext cx="1772280" cy="1772280"/>
          </a:xfrm>
          <a:prstGeom prst="rect">
            <a:avLst/>
          </a:prstGeom>
          <a:ln w="0">
            <a:noFill/>
          </a:ln>
        </p:spPr>
      </p:pic>
      <p:pic>
        <p:nvPicPr>
          <p:cNvPr id="505" name="Picture 6" descr="Python (programming language) - Wikipedia"/>
          <p:cNvPicPr/>
          <p:nvPr/>
        </p:nvPicPr>
        <p:blipFill>
          <a:blip r:embed="rId3"/>
          <a:stretch/>
        </p:blipFill>
        <p:spPr>
          <a:xfrm>
            <a:off x="5112720" y="3051720"/>
            <a:ext cx="1765080" cy="1765080"/>
          </a:xfrm>
          <a:prstGeom prst="rect">
            <a:avLst/>
          </a:prstGeom>
          <a:ln w="0">
            <a:noFill/>
          </a:ln>
        </p:spPr>
      </p:pic>
      <p:sp>
        <p:nvSpPr>
          <p:cNvPr id="506" name="TextBox 7"/>
          <p:cNvSpPr/>
          <p:nvPr/>
        </p:nvSpPr>
        <p:spPr>
          <a:xfrm>
            <a:off x="5520960" y="1847520"/>
            <a:ext cx="5268240" cy="5162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IE" sz="2800" spc="-1" strike="noStrike">
                <a:solidFill>
                  <a:srgbClr val="333f4f"/>
                </a:solidFill>
                <a:latin typeface="Bernard MT Condensed"/>
              </a:rPr>
              <a:t>Entrez Programming Utilities</a:t>
            </a:r>
            <a:endParaRPr b="0" lang="en-IE" sz="2800" spc="-1" strike="noStrike">
              <a:latin typeface="Arial"/>
            </a:endParaRPr>
          </a:p>
        </p:txBody>
      </p:sp>
      <p:sp>
        <p:nvSpPr>
          <p:cNvPr id="507" name="Rectangle 4"/>
          <p:cNvSpPr/>
          <p:nvPr/>
        </p:nvSpPr>
        <p:spPr>
          <a:xfrm>
            <a:off x="8446680" y="2328120"/>
            <a:ext cx="216612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IE" sz="3600" spc="-1" strike="noStrike">
                <a:solidFill>
                  <a:srgbClr val="333f4f"/>
                </a:solidFill>
                <a:latin typeface="Bernard MT Condensed"/>
              </a:rPr>
              <a:t>E-Utilities</a:t>
            </a:r>
            <a:endParaRPr b="0" lang="en-IE" sz="3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831960" y="3078360"/>
            <a:ext cx="8212320" cy="2119320"/>
          </a:xfrm>
          <a:prstGeom prst="rect">
            <a:avLst/>
          </a:prstGeom>
          <a:noFill/>
          <a:ln w="0">
            <a:noFill/>
          </a:ln>
        </p:spPr>
        <p:txBody>
          <a:bodyPr anchor="t">
            <a:noAutofit/>
          </a:bodyPr>
          <a:p>
            <a:pPr>
              <a:lnSpc>
                <a:spcPct val="90000"/>
              </a:lnSpc>
              <a:buNone/>
            </a:pPr>
            <a:r>
              <a:rPr b="1" lang="en-US" sz="4400" spc="-1" strike="noStrike">
                <a:solidFill>
                  <a:srgbClr val="ffffff"/>
                </a:solidFill>
                <a:latin typeface="Arial"/>
              </a:rPr>
              <a:t>Aging</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p:nvPr>
        </p:nvSpPr>
        <p:spPr>
          <a:xfrm>
            <a:off x="5602680" y="1627200"/>
            <a:ext cx="5897160" cy="5046480"/>
          </a:xfrm>
          <a:prstGeom prst="rect">
            <a:avLst/>
          </a:prstGeom>
          <a:noFill/>
          <a:ln w="0">
            <a:noFill/>
          </a:ln>
        </p:spPr>
        <p:txBody>
          <a:bodyPr anchor="t">
            <a:normAutofit fontScale="94000"/>
          </a:bodyPr>
          <a:p>
            <a:pPr>
              <a:lnSpc>
                <a:spcPct val="90000"/>
              </a:lnSpc>
              <a:spcBef>
                <a:spcPts val="1417"/>
              </a:spcBef>
              <a:buNone/>
            </a:pPr>
            <a:endParaRPr b="0" lang="en-US" sz="3200" spc="-1" strike="noStrike">
              <a:solidFill>
                <a:srgbClr val="000000"/>
              </a:solidFill>
              <a:latin typeface="Calibri"/>
            </a:endParaRPr>
          </a:p>
          <a:p>
            <a:pPr>
              <a:lnSpc>
                <a:spcPct val="90000"/>
              </a:lnSpc>
              <a:spcBef>
                <a:spcPts val="1417"/>
              </a:spcBef>
              <a:buNone/>
            </a:pPr>
            <a:endParaRPr b="0" lang="en-US" sz="3200" spc="-1" strike="noStrike">
              <a:solidFill>
                <a:srgbClr val="000000"/>
              </a:solidFill>
              <a:latin typeface="Calibri"/>
            </a:endParaRPr>
          </a:p>
          <a:p>
            <a:pPr lvl="2" marL="1143000" indent="-228600">
              <a:lnSpc>
                <a:spcPct val="90000"/>
              </a:lnSpc>
              <a:spcBef>
                <a:spcPts val="499"/>
              </a:spcBef>
              <a:buClr>
                <a:srgbClr val="333f4f"/>
              </a:buClr>
              <a:buFont typeface="Arial"/>
              <a:buChar char="•"/>
            </a:pPr>
            <a:r>
              <a:rPr b="1" lang="en-US" sz="3200" spc="-1" strike="noStrike">
                <a:solidFill>
                  <a:srgbClr val="333f4f"/>
                </a:solidFill>
                <a:latin typeface="Calibri"/>
              </a:rPr>
              <a:t>Targets</a:t>
            </a:r>
            <a:r>
              <a:rPr b="0" lang="en-US" sz="1600" spc="-1" strike="noStrike">
                <a:solidFill>
                  <a:srgbClr val="000000"/>
                </a:solidFill>
                <a:latin typeface="Arial"/>
              </a:rPr>
              <a:t>:    </a:t>
            </a:r>
            <a:r>
              <a:rPr b="0" lang="en-US" sz="3200" spc="-1" strike="noStrike">
                <a:solidFill>
                  <a:srgbClr val="333f4f"/>
                </a:solidFill>
                <a:latin typeface="Calibri"/>
              </a:rPr>
              <a:t>29,951</a:t>
            </a:r>
            <a:endParaRPr b="0" lang="en-US" sz="3200" spc="-1" strike="noStrike">
              <a:solidFill>
                <a:srgbClr val="000000"/>
              </a:solidFill>
              <a:latin typeface="Calibri"/>
            </a:endParaRPr>
          </a:p>
          <a:p>
            <a:pPr lvl="2" marL="1143000" indent="-228600">
              <a:lnSpc>
                <a:spcPct val="90000"/>
              </a:lnSpc>
              <a:spcBef>
                <a:spcPts val="499"/>
              </a:spcBef>
              <a:buClr>
                <a:srgbClr val="333f4f"/>
              </a:buClr>
              <a:buFont typeface="Arial"/>
              <a:buChar char="•"/>
            </a:pPr>
            <a:r>
              <a:rPr b="1" lang="en-US" sz="3200" spc="-1" strike="noStrike">
                <a:solidFill>
                  <a:srgbClr val="333f4f"/>
                </a:solidFill>
                <a:latin typeface="Calibri"/>
              </a:rPr>
              <a:t>miRNAs:  </a:t>
            </a:r>
            <a:r>
              <a:rPr b="0" lang="en-US" sz="3200" spc="-1" strike="noStrike">
                <a:solidFill>
                  <a:srgbClr val="333f4f"/>
                </a:solidFill>
                <a:latin typeface="Calibri"/>
              </a:rPr>
              <a:t>5,277</a:t>
            </a:r>
            <a:endParaRPr b="0" lang="en-US" sz="3200" spc="-1" strike="noStrike">
              <a:solidFill>
                <a:srgbClr val="000000"/>
              </a:solidFill>
              <a:latin typeface="Calibri"/>
            </a:endParaRPr>
          </a:p>
          <a:p>
            <a:pPr>
              <a:lnSpc>
                <a:spcPct val="90000"/>
              </a:lnSpc>
              <a:spcBef>
                <a:spcPts val="1417"/>
              </a:spcBef>
              <a:buNone/>
            </a:pPr>
            <a:endParaRPr b="0" lang="en-US" sz="1800" spc="-1" strike="noStrike">
              <a:solidFill>
                <a:srgbClr val="000000"/>
              </a:solidFill>
              <a:latin typeface="Calibri"/>
            </a:endParaRPr>
          </a:p>
          <a:p>
            <a:pPr>
              <a:lnSpc>
                <a:spcPct val="90000"/>
              </a:lnSpc>
              <a:spcBef>
                <a:spcPts val="1417"/>
              </a:spcBef>
              <a:buNone/>
            </a:pPr>
            <a:endParaRPr b="0" lang="en-US" sz="1800" spc="-1" strike="noStrike">
              <a:solidFill>
                <a:srgbClr val="000000"/>
              </a:solidFill>
              <a:latin typeface="Calibri"/>
            </a:endParaRPr>
          </a:p>
          <a:p>
            <a:pPr marL="457200">
              <a:lnSpc>
                <a:spcPct val="90000"/>
              </a:lnSpc>
              <a:spcBef>
                <a:spcPts val="499"/>
              </a:spcBef>
              <a:buNone/>
              <a:tabLst>
                <a:tab algn="l" pos="0"/>
              </a:tabLst>
            </a:pPr>
            <a:endParaRPr b="0" lang="en-US" sz="1800" spc="-1" strike="noStrike">
              <a:solidFill>
                <a:srgbClr val="000000"/>
              </a:solidFill>
              <a:latin typeface="Calibri"/>
            </a:endParaRPr>
          </a:p>
          <a:p>
            <a:pPr>
              <a:lnSpc>
                <a:spcPct val="90000"/>
              </a:lnSpc>
              <a:spcBef>
                <a:spcPts val="1417"/>
              </a:spcBef>
              <a:buNone/>
              <a:tabLst>
                <a:tab algn="l" pos="0"/>
              </a:tabLst>
            </a:pPr>
            <a:endParaRPr b="0" lang="en-US" sz="1800" spc="-1" strike="noStrike">
              <a:solidFill>
                <a:srgbClr val="000000"/>
              </a:solidFill>
              <a:latin typeface="Calibri"/>
            </a:endParaRPr>
          </a:p>
          <a:p>
            <a:pPr>
              <a:lnSpc>
                <a:spcPct val="90000"/>
              </a:lnSpc>
              <a:spcBef>
                <a:spcPts val="1417"/>
              </a:spcBef>
              <a:buNone/>
              <a:tabLst>
                <a:tab algn="l" pos="0"/>
              </a:tabLst>
            </a:pPr>
            <a:endParaRPr b="0" lang="en-US" sz="1800" spc="-1" strike="noStrike">
              <a:solidFill>
                <a:srgbClr val="000000"/>
              </a:solidFill>
              <a:latin typeface="Calibri"/>
            </a:endParaRPr>
          </a:p>
          <a:p>
            <a:pPr>
              <a:lnSpc>
                <a:spcPct val="90000"/>
              </a:lnSpc>
              <a:spcBef>
                <a:spcPts val="1001"/>
              </a:spcBef>
              <a:buNone/>
              <a:tabLst>
                <a:tab algn="l" pos="0"/>
              </a:tabLst>
            </a:pPr>
            <a:r>
              <a:rPr b="0" lang="en-US" sz="3600" spc="-1" strike="noStrike">
                <a:solidFill>
                  <a:srgbClr val="333f4f"/>
                </a:solidFill>
                <a:latin typeface="Calibri"/>
              </a:rPr>
              <a:t>Combinations miRNAs-Target:    8,800,625</a:t>
            </a:r>
            <a:endParaRPr b="0" lang="en-US" sz="3600" spc="-1" strike="noStrike">
              <a:solidFill>
                <a:srgbClr val="000000"/>
              </a:solidFill>
              <a:latin typeface="Calibri"/>
            </a:endParaRPr>
          </a:p>
          <a:p>
            <a:pPr>
              <a:lnSpc>
                <a:spcPct val="90000"/>
              </a:lnSpc>
              <a:spcBef>
                <a:spcPts val="1001"/>
              </a:spcBef>
              <a:buNone/>
              <a:tabLst>
                <a:tab algn="l" pos="0"/>
              </a:tabLst>
            </a:pPr>
            <a:endParaRPr b="0" lang="en-US" sz="2000" spc="-1" strike="noStrike">
              <a:solidFill>
                <a:srgbClr val="000000"/>
              </a:solidFill>
              <a:latin typeface="Calibri"/>
            </a:endParaRPr>
          </a:p>
        </p:txBody>
      </p:sp>
      <p:sp>
        <p:nvSpPr>
          <p:cNvPr id="509" name="PlaceHolder 2"/>
          <p:cNvSpPr>
            <a:spLocks noGrp="1"/>
          </p:cNvSpPr>
          <p:nvPr>
            <p:ph type="title"/>
          </p:nvPr>
        </p:nvSpPr>
        <p:spPr>
          <a:xfrm>
            <a:off x="778680" y="814320"/>
            <a:ext cx="4091400" cy="954720"/>
          </a:xfrm>
          <a:prstGeom prst="rect">
            <a:avLst/>
          </a:prstGeom>
          <a:noFill/>
          <a:ln w="0">
            <a:noFill/>
          </a:ln>
        </p:spPr>
        <p:txBody>
          <a:bodyPr anchor="t">
            <a:noAutofit/>
          </a:bodyPr>
          <a:p>
            <a:pPr>
              <a:lnSpc>
                <a:spcPct val="90000"/>
              </a:lnSpc>
              <a:buNone/>
            </a:pPr>
            <a:r>
              <a:rPr b="1" lang="en-US" sz="3000" spc="-1" strike="noStrike">
                <a:solidFill>
                  <a:srgbClr val="4d1282"/>
                </a:solidFill>
                <a:latin typeface="Arial"/>
              </a:rPr>
              <a:t>miRNA : Gene binding</a:t>
            </a:r>
            <a:endParaRPr b="0" lang="en-US" sz="3000" spc="-1" strike="noStrike">
              <a:solidFill>
                <a:srgbClr val="000000"/>
              </a:solidFill>
              <a:latin typeface="Calibri"/>
            </a:endParaRPr>
          </a:p>
        </p:txBody>
      </p:sp>
      <p:sp>
        <p:nvSpPr>
          <p:cNvPr id="510" name="PlaceHolder 3"/>
          <p:cNvSpPr>
            <a:spLocks noGrp="1"/>
          </p:cNvSpPr>
          <p:nvPr>
            <p:ph type="subTitle"/>
          </p:nvPr>
        </p:nvSpPr>
        <p:spPr>
          <a:xfrm>
            <a:off x="778680" y="1884600"/>
            <a:ext cx="4823640" cy="487440"/>
          </a:xfrm>
          <a:prstGeom prst="rect">
            <a:avLst/>
          </a:prstGeom>
          <a:noFill/>
          <a:ln w="0">
            <a:noFill/>
          </a:ln>
        </p:spPr>
        <p:txBody>
          <a:bodyPr anchor="t">
            <a:normAutofit fontScale="59000"/>
          </a:bodyPr>
          <a:p>
            <a:pPr>
              <a:lnSpc>
                <a:spcPct val="90000"/>
              </a:lnSpc>
              <a:spcBef>
                <a:spcPts val="1001"/>
              </a:spcBef>
              <a:buNone/>
              <a:tabLst>
                <a:tab algn="l" pos="0"/>
              </a:tabLst>
            </a:pPr>
            <a:r>
              <a:rPr b="0" lang="en-US" sz="3600" spc="-1" strike="noStrike">
                <a:solidFill>
                  <a:srgbClr val="585858"/>
                </a:solidFill>
                <a:latin typeface="Arial"/>
              </a:rPr>
              <a:t>Total binding registers: </a:t>
            </a:r>
            <a:r>
              <a:rPr b="1" lang="en-US" sz="3900" spc="-1" strike="noStrike">
                <a:solidFill>
                  <a:srgbClr val="333f4f"/>
                </a:solidFill>
                <a:latin typeface="Calibri"/>
              </a:rPr>
              <a:t>15,436,301</a:t>
            </a:r>
            <a:endParaRPr b="0" lang="en-IE" sz="3900" spc="-1" strike="noStrike">
              <a:latin typeface="Arial"/>
            </a:endParaRPr>
          </a:p>
          <a:p>
            <a:pPr>
              <a:lnSpc>
                <a:spcPct val="90000"/>
              </a:lnSpc>
              <a:spcBef>
                <a:spcPts val="1001"/>
              </a:spcBef>
              <a:buNone/>
              <a:tabLst>
                <a:tab algn="l" pos="0"/>
              </a:tabLst>
            </a:pPr>
            <a:endParaRPr b="0" lang="en-IE" sz="1800" spc="-1" strike="noStrike">
              <a:latin typeface="Arial"/>
            </a:endParaRPr>
          </a:p>
        </p:txBody>
      </p:sp>
      <p:sp>
        <p:nvSpPr>
          <p:cNvPr id="511" name="PlaceHolder 4"/>
          <p:cNvSpPr>
            <a:spLocks noGrp="1"/>
          </p:cNvSpPr>
          <p:nvPr>
            <p:ph/>
          </p:nvPr>
        </p:nvSpPr>
        <p:spPr>
          <a:xfrm>
            <a:off x="778680" y="2460960"/>
            <a:ext cx="4091400" cy="3399480"/>
          </a:xfrm>
          <a:prstGeom prst="rect">
            <a:avLst/>
          </a:prstGeom>
          <a:noFill/>
          <a:ln w="0">
            <a:noFill/>
          </a:ln>
        </p:spPr>
        <p:txBody>
          <a:bodyPr anchor="t">
            <a:normAutofit/>
          </a:bodyPr>
          <a:p>
            <a:pPr>
              <a:lnSpc>
                <a:spcPct val="90000"/>
              </a:lnSpc>
              <a:spcBef>
                <a:spcPts val="1001"/>
              </a:spcBef>
              <a:buNone/>
            </a:pPr>
            <a:endParaRPr b="0" lang="en-US" sz="3600" spc="-1" strike="noStrike">
              <a:solidFill>
                <a:srgbClr val="000000"/>
              </a:solidFill>
              <a:latin typeface="Calibri"/>
            </a:endParaRPr>
          </a:p>
          <a:p>
            <a:pPr marL="343080" indent="-343080">
              <a:lnSpc>
                <a:spcPct val="90000"/>
              </a:lnSpc>
              <a:spcBef>
                <a:spcPts val="1001"/>
              </a:spcBef>
              <a:buClr>
                <a:srgbClr val="333f4f"/>
              </a:buClr>
              <a:buFont typeface="Arial"/>
              <a:buChar char="•"/>
            </a:pPr>
            <a:r>
              <a:rPr b="1" lang="en-IE" sz="3600" spc="-1" strike="noStrike">
                <a:solidFill>
                  <a:srgbClr val="333f4f"/>
                </a:solidFill>
                <a:latin typeface="Calibri"/>
              </a:rPr>
              <a:t>mirWalk     </a:t>
            </a:r>
            <a:r>
              <a:rPr b="0" lang="en-IE" sz="2000" spc="-1" strike="noStrike">
                <a:solidFill>
                  <a:srgbClr val="333f4f"/>
                </a:solidFill>
                <a:latin typeface="Calibri"/>
              </a:rPr>
              <a:t>15,428,606</a:t>
            </a:r>
            <a:endParaRPr b="0" lang="en-US" sz="2000" spc="-1" strike="noStrike">
              <a:solidFill>
                <a:srgbClr val="000000"/>
              </a:solidFill>
              <a:latin typeface="Calibri"/>
            </a:endParaRPr>
          </a:p>
          <a:p>
            <a:pPr lvl="1" marL="743040" indent="-285840">
              <a:lnSpc>
                <a:spcPct val="90000"/>
              </a:lnSpc>
              <a:spcBef>
                <a:spcPts val="499"/>
              </a:spcBef>
              <a:buClr>
                <a:srgbClr val="333f4f"/>
              </a:buClr>
              <a:buFont typeface="Arial"/>
              <a:buChar char="•"/>
            </a:pPr>
            <a:r>
              <a:rPr b="0" lang="en-US" sz="2400" spc="-1" strike="noStrike">
                <a:solidFill>
                  <a:srgbClr val="333f4f"/>
                </a:solidFill>
                <a:latin typeface="Calibri"/>
              </a:rPr>
              <a:t>hsa</a:t>
            </a:r>
            <a:r>
              <a:rPr b="0" lang="en-US" sz="2400" spc="-1" strike="noStrike">
                <a:solidFill>
                  <a:srgbClr val="333f4f"/>
                </a:solidFill>
                <a:latin typeface="Calibri"/>
              </a:rPr>
              <a:t>	</a:t>
            </a:r>
            <a:r>
              <a:rPr b="0" lang="en-US" sz="2400" spc="-1" strike="noStrike">
                <a:solidFill>
                  <a:srgbClr val="333f4f"/>
                </a:solidFill>
                <a:latin typeface="Calibri"/>
              </a:rPr>
              <a:t>12,526,887</a:t>
            </a:r>
            <a:endParaRPr b="0" lang="en-US" sz="2400" spc="-1" strike="noStrike">
              <a:solidFill>
                <a:srgbClr val="000000"/>
              </a:solidFill>
              <a:latin typeface="Calibri"/>
            </a:endParaRPr>
          </a:p>
          <a:p>
            <a:pPr lvl="1" marL="743040" indent="-285840">
              <a:lnSpc>
                <a:spcPct val="90000"/>
              </a:lnSpc>
              <a:spcBef>
                <a:spcPts val="499"/>
              </a:spcBef>
              <a:buClr>
                <a:srgbClr val="333f4f"/>
              </a:buClr>
              <a:buFont typeface="Arial"/>
              <a:buChar char="•"/>
            </a:pPr>
            <a:r>
              <a:rPr b="0" lang="en-US" sz="2400" spc="-1" strike="noStrike">
                <a:solidFill>
                  <a:srgbClr val="333f4f"/>
                </a:solidFill>
                <a:latin typeface="Calibri"/>
              </a:rPr>
              <a:t>mmu</a:t>
            </a:r>
            <a:r>
              <a:rPr b="0" lang="en-US" sz="2400" spc="-1" strike="noStrike">
                <a:solidFill>
                  <a:srgbClr val="333f4f"/>
                </a:solidFill>
                <a:latin typeface="Calibri"/>
              </a:rPr>
              <a:t>	</a:t>
            </a:r>
            <a:r>
              <a:rPr b="0" lang="en-US" sz="2400" spc="-1" strike="noStrike">
                <a:solidFill>
                  <a:srgbClr val="333f4f"/>
                </a:solidFill>
                <a:latin typeface="Calibri"/>
              </a:rPr>
              <a:t> 2,018,527</a:t>
            </a:r>
            <a:endParaRPr b="0" lang="en-US" sz="2400" spc="-1" strike="noStrike">
              <a:solidFill>
                <a:srgbClr val="000000"/>
              </a:solidFill>
              <a:latin typeface="Calibri"/>
            </a:endParaRPr>
          </a:p>
          <a:p>
            <a:pPr lvl="1" marL="743040" indent="-285840">
              <a:lnSpc>
                <a:spcPct val="90000"/>
              </a:lnSpc>
              <a:spcBef>
                <a:spcPts val="499"/>
              </a:spcBef>
              <a:buClr>
                <a:srgbClr val="333f4f"/>
              </a:buClr>
              <a:buFont typeface="Arial"/>
              <a:buChar char="•"/>
            </a:pPr>
            <a:r>
              <a:rPr b="0" lang="en-US" sz="2400" spc="-1" strike="noStrike">
                <a:solidFill>
                  <a:srgbClr val="333f4f"/>
                </a:solidFill>
                <a:latin typeface="Calibri"/>
              </a:rPr>
              <a:t>dre</a:t>
            </a:r>
            <a:r>
              <a:rPr b="0" lang="en-US" sz="2400" spc="-1" strike="noStrike">
                <a:solidFill>
                  <a:srgbClr val="333f4f"/>
                </a:solidFill>
                <a:latin typeface="Calibri"/>
              </a:rPr>
              <a:t>	</a:t>
            </a:r>
            <a:r>
              <a:rPr b="0" lang="en-US" sz="2400" spc="-1" strike="noStrike">
                <a:solidFill>
                  <a:srgbClr val="333f4f"/>
                </a:solidFill>
                <a:latin typeface="Calibri"/>
              </a:rPr>
              <a:t>890,399</a:t>
            </a:r>
            <a:endParaRPr b="0" lang="en-US" sz="2400" spc="-1" strike="noStrike">
              <a:solidFill>
                <a:srgbClr val="000000"/>
              </a:solidFill>
              <a:latin typeface="Calibri"/>
            </a:endParaRPr>
          </a:p>
          <a:p>
            <a:pPr>
              <a:lnSpc>
                <a:spcPct val="90000"/>
              </a:lnSpc>
              <a:spcBef>
                <a:spcPts val="1001"/>
              </a:spcBef>
              <a:buNone/>
              <a:tabLst>
                <a:tab algn="l" pos="0"/>
              </a:tabLst>
            </a:pPr>
            <a:endParaRPr b="0" lang="en-US" sz="3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1" lang="en-US" sz="3000" spc="-1" strike="noStrike">
                <a:solidFill>
                  <a:srgbClr val="4d1282"/>
                </a:solidFill>
                <a:latin typeface="Arial"/>
              </a:rPr>
              <a:t>Number of target from a single miRNA</a:t>
            </a:r>
            <a:endParaRPr b="0" lang="en-US" sz="3000" spc="-1" strike="noStrike">
              <a:solidFill>
                <a:srgbClr val="000000"/>
              </a:solidFill>
              <a:latin typeface="Calibri"/>
            </a:endParaRPr>
          </a:p>
        </p:txBody>
      </p:sp>
      <p:pic>
        <p:nvPicPr>
          <p:cNvPr id="513" name="Content Placeholder 4" descr=""/>
          <p:cNvPicPr/>
          <p:nvPr/>
        </p:nvPicPr>
        <p:blipFill>
          <a:blip r:embed="rId1"/>
          <a:stretch/>
        </p:blipFill>
        <p:spPr>
          <a:xfrm>
            <a:off x="1271520" y="1760760"/>
            <a:ext cx="7543440" cy="4653000"/>
          </a:xfrm>
          <a:prstGeom prst="rect">
            <a:avLst/>
          </a:prstGeom>
          <a:ln w="0">
            <a:noFill/>
          </a:ln>
        </p:spPr>
      </p:pic>
      <p:sp>
        <p:nvSpPr>
          <p:cNvPr id="514" name="TextBox 5"/>
          <p:cNvSpPr/>
          <p:nvPr/>
        </p:nvSpPr>
        <p:spPr>
          <a:xfrm>
            <a:off x="8505360" y="1886040"/>
            <a:ext cx="3288600" cy="912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IE" sz="1800" spc="-1" strike="noStrike">
                <a:solidFill>
                  <a:srgbClr val="000000"/>
                </a:solidFill>
                <a:latin typeface="Calibri"/>
              </a:rPr>
              <a:t>163   One target</a:t>
            </a:r>
            <a:endParaRPr b="0" lang="en-IE" sz="1800" spc="-1" strike="noStrike">
              <a:latin typeface="Arial"/>
            </a:endParaRPr>
          </a:p>
          <a:p>
            <a:pPr>
              <a:lnSpc>
                <a:spcPct val="100000"/>
              </a:lnSpc>
              <a:buNone/>
            </a:pPr>
            <a:r>
              <a:rPr b="0" lang="en-IE" sz="1800" spc="-1" strike="noStrike">
                <a:solidFill>
                  <a:srgbClr val="000000"/>
                </a:solidFill>
                <a:latin typeface="Calibri"/>
              </a:rPr>
              <a:t>2761  Few targets (&lt;1000)</a:t>
            </a:r>
            <a:endParaRPr b="0" lang="en-IE" sz="1800" spc="-1" strike="noStrike">
              <a:latin typeface="Arial"/>
            </a:endParaRPr>
          </a:p>
          <a:p>
            <a:pPr>
              <a:lnSpc>
                <a:spcPct val="100000"/>
              </a:lnSpc>
              <a:buNone/>
            </a:pPr>
            <a:r>
              <a:rPr b="0" lang="en-IE" sz="1800" spc="-1" strike="noStrike">
                <a:solidFill>
                  <a:srgbClr val="000000"/>
                </a:solidFill>
                <a:latin typeface="Calibri"/>
              </a:rPr>
              <a:t>638  Many targets (&gt;4000)</a:t>
            </a:r>
            <a:endParaRPr b="0" lang="en-IE" sz="1800" spc="-1" strike="noStrike">
              <a:latin typeface="Arial"/>
            </a:endParaRPr>
          </a:p>
        </p:txBody>
      </p:sp>
      <p:sp>
        <p:nvSpPr>
          <p:cNvPr id="515" name="TextBox 6"/>
          <p:cNvSpPr/>
          <p:nvPr/>
        </p:nvSpPr>
        <p:spPr>
          <a:xfrm>
            <a:off x="9387000" y="3142440"/>
            <a:ext cx="13140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alibri"/>
              </a:rPr>
              <a:t>Total: 5277</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sp>
        <p:nvSpPr>
          <p:cNvPr id="517" name="PlaceHolder 2"/>
          <p:cNvSpPr>
            <a:spLocks noGrp="1"/>
          </p:cNvSpPr>
          <p:nvPr>
            <p:ph/>
          </p:nvPr>
        </p:nvSpPr>
        <p:spPr>
          <a:xfrm>
            <a:off x="838080" y="1825560"/>
            <a:ext cx="10515240" cy="435096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3"/>
          </p:nvPr>
        </p:nvSpPr>
        <p:spPr/>
        <p:txBody>
          <a:bodyPr/>
          <a:p>
            <a:fld id="{3FB82537-4D6A-47DA-A0DF-CA776C2D07DC}"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778680" y="2831760"/>
            <a:ext cx="7689240" cy="596880"/>
          </a:xfrm>
          <a:prstGeom prst="rect">
            <a:avLst/>
          </a:prstGeom>
          <a:noFill/>
          <a:ln w="0">
            <a:noFill/>
          </a:ln>
        </p:spPr>
        <p:txBody>
          <a:bodyPr anchor="t">
            <a:noAutofit/>
          </a:bodyPr>
          <a:p>
            <a:pPr>
              <a:lnSpc>
                <a:spcPct val="90000"/>
              </a:lnSpc>
              <a:buNone/>
            </a:pPr>
            <a:r>
              <a:rPr b="1" lang="en-IE" sz="3200" spc="-1" strike="noStrike">
                <a:solidFill>
                  <a:srgbClr val="002060"/>
                </a:solidFill>
                <a:latin typeface="Arial"/>
              </a:rPr>
              <a:t>Acknowledgements</a:t>
            </a:r>
            <a:endParaRPr b="0" lang="en-US" sz="3200" spc="-1" strike="noStrike">
              <a:solidFill>
                <a:srgbClr val="000000"/>
              </a:solidFill>
              <a:latin typeface="Calibri"/>
            </a:endParaRPr>
          </a:p>
        </p:txBody>
      </p:sp>
      <p:sp>
        <p:nvSpPr>
          <p:cNvPr id="519" name="PlaceHolder 2"/>
          <p:cNvSpPr>
            <a:spLocks noGrp="1"/>
          </p:cNvSpPr>
          <p:nvPr>
            <p:ph/>
          </p:nvPr>
        </p:nvSpPr>
        <p:spPr>
          <a:xfrm>
            <a:off x="778680" y="3597120"/>
            <a:ext cx="7689240" cy="1521000"/>
          </a:xfrm>
          <a:prstGeom prst="rect">
            <a:avLst/>
          </a:prstGeom>
          <a:noFill/>
          <a:ln w="0">
            <a:noFill/>
          </a:ln>
        </p:spPr>
        <p:txBody>
          <a:bodyPr anchor="t">
            <a:noAutofit/>
          </a:bodyPr>
          <a:p>
            <a:pPr>
              <a:lnSpc>
                <a:spcPct val="90000"/>
              </a:lnSpc>
              <a:spcBef>
                <a:spcPts val="1001"/>
              </a:spcBef>
              <a:buNone/>
              <a:tabLst>
                <a:tab algn="l" pos="0"/>
              </a:tabLst>
            </a:pPr>
            <a:r>
              <a:rPr b="0" lang="en-US" sz="2000" spc="-1" strike="noStrike">
                <a:solidFill>
                  <a:srgbClr val="000000"/>
                </a:solidFill>
                <a:latin typeface="Arial"/>
              </a:rPr>
              <a:t>This presentation has emanated from research conducted with the financial support of Science Foundation Ireland under Grant number [18/CRT/6214 ]</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0" name="Picture Placeholder 1" descr=""/>
          <p:cNvPicPr/>
          <p:nvPr/>
        </p:nvPicPr>
        <p:blipFill>
          <a:blip r:embed="rId1"/>
          <a:srcRect l="-245242" t="-323216" r="-245242" b="-323216"/>
          <a:stretch/>
        </p:blipFill>
        <p:spPr>
          <a:xfrm>
            <a:off x="5183280" y="814320"/>
            <a:ext cx="5004000" cy="5046480"/>
          </a:xfrm>
          <a:prstGeom prst="rect">
            <a:avLst/>
          </a:prstGeom>
          <a:ln w="0">
            <a:noFill/>
          </a:ln>
        </p:spPr>
      </p:pic>
      <p:sp>
        <p:nvSpPr>
          <p:cNvPr id="521" name="PlaceHolder 1"/>
          <p:cNvSpPr>
            <a:spLocks noGrp="1"/>
          </p:cNvSpPr>
          <p:nvPr>
            <p:ph type="title"/>
          </p:nvPr>
        </p:nvSpPr>
        <p:spPr>
          <a:xfrm>
            <a:off x="778680" y="814320"/>
            <a:ext cx="4091400" cy="954720"/>
          </a:xfrm>
          <a:prstGeom prst="rect">
            <a:avLst/>
          </a:prstGeom>
          <a:noFill/>
          <a:ln w="0">
            <a:noFill/>
          </a:ln>
        </p:spPr>
        <p:txBody>
          <a:bodyPr anchor="t">
            <a:noAutofit/>
          </a:bodyPr>
          <a:p>
            <a:endParaRPr b="0" lang="en-US" sz="1800" spc="-1" strike="noStrike">
              <a:solidFill>
                <a:srgbClr val="000000"/>
              </a:solidFill>
              <a:latin typeface="Calibri"/>
            </a:endParaRPr>
          </a:p>
        </p:txBody>
      </p:sp>
      <p:sp>
        <p:nvSpPr>
          <p:cNvPr id="522" name="PlaceHolder 2"/>
          <p:cNvSpPr>
            <a:spLocks noGrp="1"/>
          </p:cNvSpPr>
          <p:nvPr>
            <p:ph type="subTitle"/>
          </p:nvPr>
        </p:nvSpPr>
        <p:spPr>
          <a:xfrm>
            <a:off x="778680" y="1884600"/>
            <a:ext cx="4091400" cy="487440"/>
          </a:xfrm>
          <a:prstGeom prst="rect">
            <a:avLst/>
          </a:prstGeom>
          <a:noFill/>
          <a:ln w="0">
            <a:noFill/>
          </a:ln>
        </p:spPr>
        <p:txBody>
          <a:bodyPr anchor="t">
            <a:noAutofit/>
          </a:bodyPr>
          <a:p>
            <a:pPr algn="ctr">
              <a:buNone/>
            </a:pPr>
            <a:endParaRPr b="0" lang="en-IE" sz="3200" spc="-1" strike="noStrike">
              <a:latin typeface="Arial"/>
            </a:endParaRPr>
          </a:p>
        </p:txBody>
      </p:sp>
      <p:sp>
        <p:nvSpPr>
          <p:cNvPr id="523" name="PlaceHolder 3"/>
          <p:cNvSpPr>
            <a:spLocks noGrp="1"/>
          </p:cNvSpPr>
          <p:nvPr>
            <p:ph/>
          </p:nvPr>
        </p:nvSpPr>
        <p:spPr>
          <a:xfrm>
            <a:off x="778680" y="2460960"/>
            <a:ext cx="4091400" cy="339948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838080" y="365040"/>
            <a:ext cx="10515240" cy="1325160"/>
          </a:xfrm>
          <a:prstGeom prst="rect">
            <a:avLst/>
          </a:prstGeom>
          <a:noFill/>
          <a:ln w="0">
            <a:noFill/>
          </a:ln>
        </p:spPr>
        <p:txBody>
          <a:bodyPr anchor="ctr">
            <a:noAutofit/>
          </a:bodyPr>
          <a:p>
            <a:endParaRPr b="0" lang="en-US" sz="1800" spc="-1" strike="noStrike">
              <a:solidFill>
                <a:srgbClr val="000000"/>
              </a:solidFill>
              <a:latin typeface="Calibri"/>
            </a:endParaRPr>
          </a:p>
        </p:txBody>
      </p:sp>
      <p:sp>
        <p:nvSpPr>
          <p:cNvPr id="525"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Read and get familiarize with:</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TargetScan</a:t>
            </a:r>
            <a:endParaRPr b="0" lang="en-US" sz="24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miRNet</a:t>
            </a:r>
            <a:endParaRPr b="0" lang="en-US" sz="24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Enrichr</a:t>
            </a:r>
            <a:endParaRPr b="0" lang="en-US" sz="24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Cytoscape</a:t>
            </a:r>
            <a:endParaRPr b="0" lang="en-US" sz="24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PathVisio</a:t>
            </a:r>
            <a:endParaRPr b="0" lang="en-US" sz="24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Ingenuity Pathway Analysis</a:t>
            </a:r>
            <a:endParaRPr b="0" lang="en-US" sz="24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Complex Pathway Simulator</a:t>
            </a:r>
            <a:endParaRPr b="0" lang="en-US" sz="24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1" lang="en-US" sz="2400" spc="-1" strike="noStrike">
                <a:solidFill>
                  <a:srgbClr val="000000"/>
                </a:solidFill>
                <a:latin typeface="Calibri"/>
              </a:rPr>
              <a:t>GENE Expression Omnibus</a:t>
            </a:r>
            <a:endParaRPr b="0" lang="en-US" sz="24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Xpress</a:t>
            </a:r>
            <a:endParaRPr b="0" lang="en-US" sz="2400" spc="-1" strike="noStrike">
              <a:solidFill>
                <a:srgbClr val="000000"/>
              </a:solidFill>
              <a:latin typeface="Calibri"/>
            </a:endParaRPr>
          </a:p>
          <a:p>
            <a:pPr>
              <a:lnSpc>
                <a:spcPct val="90000"/>
              </a:lnSpc>
              <a:spcBef>
                <a:spcPts val="1417"/>
              </a:spcBef>
              <a:buNone/>
            </a:pPr>
            <a:endParaRPr b="0" lang="en-US" sz="2400" spc="-1" strike="noStrike">
              <a:solidFill>
                <a:srgbClr val="000000"/>
              </a:solidFill>
              <a:latin typeface="Calibri"/>
            </a:endParaRPr>
          </a:p>
          <a:p>
            <a:pPr>
              <a:lnSpc>
                <a:spcPct val="90000"/>
              </a:lnSpc>
              <a:spcBef>
                <a:spcPts val="1417"/>
              </a:spcBef>
              <a:buNone/>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831960" y="3078360"/>
            <a:ext cx="8212320" cy="2119320"/>
          </a:xfrm>
          <a:prstGeom prst="rect">
            <a:avLst/>
          </a:prstGeom>
          <a:noFill/>
          <a:ln w="0">
            <a:noFill/>
          </a:ln>
        </p:spPr>
        <p:txBody>
          <a:bodyPr anchor="t">
            <a:noAutofit/>
          </a:bodyPr>
          <a:p>
            <a:pPr>
              <a:lnSpc>
                <a:spcPct val="90000"/>
              </a:lnSpc>
              <a:buNone/>
            </a:pPr>
            <a:r>
              <a:rPr b="1" lang="en-US" sz="4400" spc="-1" strike="noStrike">
                <a:solidFill>
                  <a:srgbClr val="ffffff"/>
                </a:solidFill>
                <a:latin typeface="Arial"/>
              </a:rPr>
              <a:t>Thank You</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p:nvPr>
        </p:nvSpPr>
        <p:spPr>
          <a:xfrm>
            <a:off x="778680" y="2235600"/>
            <a:ext cx="9143640" cy="359820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
        <p:nvSpPr>
          <p:cNvPr id="528" name="PlaceHolder 2"/>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US" sz="4400" spc="-1" strike="noStrike">
                <a:solidFill>
                  <a:srgbClr val="4d1282"/>
                </a:solidFill>
                <a:latin typeface="Arial"/>
              </a:rPr>
              <a:t>Why miRNAS</a:t>
            </a:r>
            <a:endParaRPr b="0" lang="en-US" sz="4400" spc="-1" strike="noStrike">
              <a:solidFill>
                <a:srgbClr val="000000"/>
              </a:solidFill>
              <a:latin typeface="Calibri"/>
            </a:endParaRPr>
          </a:p>
        </p:txBody>
      </p:sp>
      <p:sp>
        <p:nvSpPr>
          <p:cNvPr id="529" name="PlaceHolder 3"/>
          <p:cNvSpPr>
            <a:spLocks noGrp="1"/>
          </p:cNvSpPr>
          <p:nvPr>
            <p:ph type="subTitle"/>
          </p:nvPr>
        </p:nvSpPr>
        <p:spPr>
          <a:xfrm>
            <a:off x="778680" y="1659240"/>
            <a:ext cx="9143640" cy="487440"/>
          </a:xfrm>
          <a:prstGeom prst="rect">
            <a:avLst/>
          </a:prstGeom>
          <a:noFill/>
          <a:ln w="0">
            <a:noFill/>
          </a:ln>
        </p:spPr>
        <p:txBody>
          <a:bodyPr anchor="t">
            <a:noAutofit/>
          </a:bodyPr>
          <a:p>
            <a:pPr algn="ctr">
              <a:buNone/>
            </a:pPr>
            <a:endParaRPr b="0" lang="en-IE" sz="3200" spc="-1" strike="noStrike">
              <a:latin typeface="Arial"/>
            </a:endParaRPr>
          </a:p>
        </p:txBody>
      </p:sp>
      <p:pic>
        <p:nvPicPr>
          <p:cNvPr id="530" name="Picture 2" descr="DNA damage—how and why we age? | eLife"/>
          <p:cNvPicPr/>
          <p:nvPr/>
        </p:nvPicPr>
        <p:blipFill>
          <a:blip r:embed="rId1"/>
          <a:stretch/>
        </p:blipFill>
        <p:spPr>
          <a:xfrm>
            <a:off x="1878840" y="1409760"/>
            <a:ext cx="6943320" cy="46702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1" name="Picture 3" descr=""/>
          <p:cNvPicPr/>
          <p:nvPr/>
        </p:nvPicPr>
        <p:blipFill>
          <a:blip r:embed="rId1"/>
          <a:srcRect l="0" t="0" r="0" b="790"/>
          <a:stretch/>
        </p:blipFill>
        <p:spPr>
          <a:xfrm>
            <a:off x="2347920" y="1148760"/>
            <a:ext cx="7495920" cy="5376600"/>
          </a:xfrm>
          <a:prstGeom prst="rect">
            <a:avLst/>
          </a:prstGeom>
          <a:ln w="0">
            <a:noFill/>
          </a:ln>
        </p:spPr>
      </p:pic>
      <p:sp>
        <p:nvSpPr>
          <p:cNvPr id="53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miRNA duplex</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p:nvPr>
        </p:nvSpPr>
        <p:spPr>
          <a:xfrm>
            <a:off x="778680" y="4126320"/>
            <a:ext cx="1911240" cy="170748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
        <p:nvSpPr>
          <p:cNvPr id="405" name="Picture 2"/>
          <p:cNvSpPr/>
          <p:nvPr/>
        </p:nvSpPr>
        <p:spPr>
          <a:xfrm>
            <a:off x="256680" y="2239200"/>
            <a:ext cx="4530600" cy="4377240"/>
          </a:xfrm>
          <a:prstGeom prst="ellipse">
            <a:avLst/>
          </a:prstGeom>
          <a:blipFill rotWithShape="0">
            <a:blip r:embed="rId1"/>
            <a:srcRect/>
            <a:stretch/>
          </a:blipFill>
          <a:ln cap="rnd" w="63500">
            <a:solidFill>
              <a:srgbClr val="333333"/>
            </a:solidFill>
            <a:round/>
          </a:ln>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sp>
      <p:pic>
        <p:nvPicPr>
          <p:cNvPr id="406" name="Picture 6" descr=""/>
          <p:cNvPicPr/>
          <p:nvPr/>
        </p:nvPicPr>
        <p:blipFill>
          <a:blip r:embed="rId2"/>
          <a:stretch/>
        </p:blipFill>
        <p:spPr>
          <a:xfrm>
            <a:off x="4983120" y="867960"/>
            <a:ext cx="2559960" cy="1919880"/>
          </a:xfrm>
          <a:prstGeom prst="rect">
            <a:avLst/>
          </a:prstGeom>
          <a:ln w="0">
            <a:noFill/>
          </a:ln>
        </p:spPr>
      </p:pic>
      <p:grpSp>
        <p:nvGrpSpPr>
          <p:cNvPr id="407" name="Group 7"/>
          <p:cNvGrpSpPr/>
          <p:nvPr/>
        </p:nvGrpSpPr>
        <p:grpSpPr>
          <a:xfrm>
            <a:off x="8585640" y="2279520"/>
            <a:ext cx="3414960" cy="4276080"/>
            <a:chOff x="8585640" y="2279520"/>
            <a:chExt cx="3414960" cy="4276080"/>
          </a:xfrm>
        </p:grpSpPr>
        <p:pic>
          <p:nvPicPr>
            <p:cNvPr id="408" name="Picture 6" descr="Body Clipart - Male Body Clip Art PNG Image | Transparent PNG Free Download  on SeekPNG"/>
            <p:cNvPicPr/>
            <p:nvPr/>
          </p:nvPicPr>
          <p:blipFill>
            <a:blip r:embed="rId3">
              <a:biLevel thresh="50000"/>
            </a:blip>
            <a:srcRect l="23106" t="0" r="38256" b="0"/>
            <a:stretch/>
          </p:blipFill>
          <p:spPr>
            <a:xfrm>
              <a:off x="8585640" y="2299680"/>
              <a:ext cx="2068200" cy="4255920"/>
            </a:xfrm>
            <a:prstGeom prst="rect">
              <a:avLst/>
            </a:prstGeom>
            <a:ln w="0">
              <a:noFill/>
            </a:ln>
          </p:spPr>
        </p:pic>
        <p:pic>
          <p:nvPicPr>
            <p:cNvPr id="409" name="Picture 8" descr="Cat Clip Art - Cat Silhouette Side View, HD Png Download - kindpng"/>
            <p:cNvPicPr/>
            <p:nvPr/>
          </p:nvPicPr>
          <p:blipFill>
            <a:blip r:embed="rId4"/>
            <a:stretch/>
          </p:blipFill>
          <p:spPr>
            <a:xfrm>
              <a:off x="8585640" y="5051520"/>
              <a:ext cx="1082160" cy="1319040"/>
            </a:xfrm>
            <a:prstGeom prst="rect">
              <a:avLst/>
            </a:prstGeom>
            <a:ln w="0">
              <a:noFill/>
            </a:ln>
          </p:spPr>
        </p:pic>
        <p:pic>
          <p:nvPicPr>
            <p:cNvPr id="410" name="Picture 10" descr="Bat Png - Transparent Background Bat Clip Art, Png Download - kindpng"/>
            <p:cNvPicPr/>
            <p:nvPr/>
          </p:nvPicPr>
          <p:blipFill>
            <a:blip r:embed="rId5"/>
            <a:stretch/>
          </p:blipFill>
          <p:spPr>
            <a:xfrm rot="2231400">
              <a:off x="10045080" y="2743560"/>
              <a:ext cx="1856160" cy="952920"/>
            </a:xfrm>
            <a:prstGeom prst="rect">
              <a:avLst/>
            </a:prstGeom>
            <a:ln w="0">
              <a:noFill/>
            </a:ln>
          </p:spPr>
        </p:pic>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4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p:nvPr>
        </p:nvSpPr>
        <p:spPr>
          <a:xfrm>
            <a:off x="778680" y="2235600"/>
            <a:ext cx="9143640" cy="359820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
        <p:nvSpPr>
          <p:cNvPr id="412" name="PlaceHolder 2"/>
          <p:cNvSpPr>
            <a:spLocks noGrp="1"/>
          </p:cNvSpPr>
          <p:nvPr>
            <p:ph type="title"/>
          </p:nvPr>
        </p:nvSpPr>
        <p:spPr>
          <a:xfrm>
            <a:off x="778680" y="814320"/>
            <a:ext cx="9143640" cy="755640"/>
          </a:xfrm>
          <a:prstGeom prst="rect">
            <a:avLst/>
          </a:prstGeom>
          <a:noFill/>
          <a:ln w="0">
            <a:noFill/>
          </a:ln>
        </p:spPr>
        <p:txBody>
          <a:bodyPr anchor="t">
            <a:noAutofit/>
          </a:bodyPr>
          <a:p>
            <a:endParaRPr b="0" lang="en-US" sz="1800" spc="-1" strike="noStrike">
              <a:solidFill>
                <a:srgbClr val="000000"/>
              </a:solidFill>
              <a:latin typeface="Calibri"/>
            </a:endParaRPr>
          </a:p>
        </p:txBody>
      </p:sp>
      <p:pic>
        <p:nvPicPr>
          <p:cNvPr id="413" name="Picture 2" descr="Eric Topol on Twitter: &quot;Nice review on the biology of aging and chronic  disease http://t.co/ZBr6VPFzrK @CellCellPress http://t.co/7nmmKAjaZf&quot; /  Twitter"/>
          <p:cNvPicPr/>
          <p:nvPr/>
        </p:nvPicPr>
        <p:blipFill>
          <a:blip r:embed="rId1"/>
          <a:srcRect l="0" t="0" r="0" b="11994"/>
          <a:stretch/>
        </p:blipFill>
        <p:spPr>
          <a:xfrm>
            <a:off x="224280" y="51480"/>
            <a:ext cx="11260800" cy="68061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831960" y="3078360"/>
            <a:ext cx="8212320" cy="2119320"/>
          </a:xfrm>
          <a:prstGeom prst="rect">
            <a:avLst/>
          </a:prstGeom>
          <a:noFill/>
          <a:ln w="0">
            <a:noFill/>
          </a:ln>
        </p:spPr>
        <p:txBody>
          <a:bodyPr anchor="t">
            <a:noAutofit/>
          </a:bodyPr>
          <a:p>
            <a:pPr>
              <a:lnSpc>
                <a:spcPct val="90000"/>
              </a:lnSpc>
              <a:buNone/>
            </a:pPr>
            <a:r>
              <a:rPr b="1" lang="en-US" sz="4400" spc="-1" strike="noStrike">
                <a:solidFill>
                  <a:srgbClr val="ffffff"/>
                </a:solidFill>
                <a:latin typeface="Arial"/>
              </a:rPr>
              <a:t>Sarcopenia</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p:nvPr>
        </p:nvSpPr>
        <p:spPr>
          <a:xfrm>
            <a:off x="778680" y="2235600"/>
            <a:ext cx="9143640" cy="359820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
        <p:nvSpPr>
          <p:cNvPr id="416" name="PlaceHolder 2"/>
          <p:cNvSpPr>
            <a:spLocks noGrp="1"/>
          </p:cNvSpPr>
          <p:nvPr>
            <p:ph type="title"/>
          </p:nvPr>
        </p:nvSpPr>
        <p:spPr>
          <a:xfrm>
            <a:off x="778680" y="814320"/>
            <a:ext cx="9143640" cy="755640"/>
          </a:xfrm>
          <a:prstGeom prst="rect">
            <a:avLst/>
          </a:prstGeom>
          <a:noFill/>
          <a:ln w="0">
            <a:noFill/>
          </a:ln>
        </p:spPr>
        <p:txBody>
          <a:bodyPr anchor="t">
            <a:noAutofit/>
          </a:bodyPr>
          <a:p>
            <a:endParaRPr b="0" lang="en-US" sz="1800" spc="-1" strike="noStrike">
              <a:solidFill>
                <a:srgbClr val="000000"/>
              </a:solidFill>
              <a:latin typeface="Calibri"/>
            </a:endParaRPr>
          </a:p>
        </p:txBody>
      </p:sp>
      <p:pic>
        <p:nvPicPr>
          <p:cNvPr id="417" name="Picture 2" descr="https://static.wixstatic.com/media/6b5298_fcaea1a49201458aa80ed0145357354b~mv2.png/v1/fill/w_1000,h_449,al_c,usm_0.66_1.00_0.01/6b5298_fcaea1a49201458aa80ed0145357354b~mv2.png"/>
          <p:cNvPicPr/>
          <p:nvPr/>
        </p:nvPicPr>
        <p:blipFill>
          <a:blip r:embed="rId1">
            <a:extLst>
              <a:ext uri="{BEBA8EAE-BF5A-486C-A8C5-ECC9F3942E4B}">
                <a14:imgProps xmlns:a14="http://schemas.microsoft.com/office/drawing/2010/main">
                  <a14:imgLayer r:embed="rId2">
                    <a14:imgEffect>
                      <a14:brightnessContrast contrast="40000"/>
                    </a14:imgEffect>
                  </a14:imgLayer>
                </a14:imgProps>
              </a:ext>
            </a:extLst>
          </a:blip>
          <a:srcRect l="2888" t="3170" r="3295" b="3275"/>
          <a:stretch/>
        </p:blipFill>
        <p:spPr>
          <a:xfrm>
            <a:off x="429480" y="1570320"/>
            <a:ext cx="10612080" cy="4751640"/>
          </a:xfrm>
          <a:prstGeom prst="rect">
            <a:avLst/>
          </a:prstGeom>
          <a:ln w="0">
            <a:noFill/>
          </a:ln>
          <a:effectLst>
            <a:softEdge rad="112680"/>
          </a:effectLst>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US" sz="4400" spc="-1" strike="noStrike">
                <a:solidFill>
                  <a:srgbClr val="4d1282"/>
                </a:solidFill>
                <a:latin typeface="Arial"/>
              </a:rPr>
              <a:t>After 30 years old</a:t>
            </a:r>
            <a:endParaRPr b="0" lang="en-US" sz="4400" spc="-1" strike="noStrike">
              <a:solidFill>
                <a:srgbClr val="000000"/>
              </a:solidFill>
              <a:latin typeface="Calibri"/>
            </a:endParaRPr>
          </a:p>
        </p:txBody>
      </p:sp>
      <p:sp>
        <p:nvSpPr>
          <p:cNvPr id="419" name="PlaceHolder 2"/>
          <p:cNvSpPr>
            <a:spLocks noGrp="1"/>
          </p:cNvSpPr>
          <p:nvPr>
            <p:ph type="subTitle"/>
          </p:nvPr>
        </p:nvSpPr>
        <p:spPr>
          <a:xfrm>
            <a:off x="778680" y="1659240"/>
            <a:ext cx="9143640" cy="487440"/>
          </a:xfrm>
          <a:prstGeom prst="rect">
            <a:avLst/>
          </a:prstGeom>
          <a:noFill/>
          <a:ln w="0">
            <a:noFill/>
          </a:ln>
        </p:spPr>
        <p:txBody>
          <a:bodyPr anchor="t">
            <a:noAutofit/>
          </a:bodyPr>
          <a:p>
            <a:pPr algn="ctr">
              <a:buNone/>
            </a:pPr>
            <a:endParaRPr b="0" lang="en-IE" sz="3200" spc="-1" strike="noStrike">
              <a:latin typeface="Arial"/>
            </a:endParaRPr>
          </a:p>
        </p:txBody>
      </p:sp>
      <p:sp>
        <p:nvSpPr>
          <p:cNvPr id="420" name="TextBox 3"/>
          <p:cNvSpPr/>
          <p:nvPr/>
        </p:nvSpPr>
        <p:spPr>
          <a:xfrm>
            <a:off x="626040" y="3085560"/>
            <a:ext cx="4319640" cy="2101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6000" spc="-1" strike="noStrike">
                <a:solidFill>
                  <a:srgbClr val="102a73"/>
                </a:solidFill>
                <a:latin typeface="Bernard MT Condensed"/>
              </a:rPr>
              <a:t> </a:t>
            </a:r>
            <a:r>
              <a:rPr b="1" lang="en-US" sz="6000" spc="-1" strike="noStrike">
                <a:solidFill>
                  <a:srgbClr val="102a73"/>
                </a:solidFill>
                <a:latin typeface="Bernard MT Condensed"/>
              </a:rPr>
              <a:t>~3 </a:t>
            </a:r>
            <a:r>
              <a:rPr b="1" lang="en-US" sz="6000" spc="-151" strike="noStrike">
                <a:solidFill>
                  <a:srgbClr val="102a73"/>
                </a:solidFill>
                <a:latin typeface="Bernard MT Condensed"/>
              </a:rPr>
              <a:t>–</a:t>
            </a:r>
            <a:r>
              <a:rPr b="1" lang="en-US" sz="6000" spc="-1" strike="noStrike">
                <a:solidFill>
                  <a:srgbClr val="102a73"/>
                </a:solidFill>
                <a:latin typeface="Bernard MT Condensed"/>
              </a:rPr>
              <a:t> 8 %</a:t>
            </a:r>
            <a:endParaRPr b="0" lang="en-IE" sz="6000" spc="-1" strike="noStrike">
              <a:latin typeface="Arial"/>
            </a:endParaRPr>
          </a:p>
          <a:p>
            <a:pPr algn="ctr">
              <a:lnSpc>
                <a:spcPct val="100000"/>
              </a:lnSpc>
              <a:buNone/>
            </a:pPr>
            <a:r>
              <a:rPr b="0" lang="en-US" sz="3600" spc="-1" strike="noStrike">
                <a:solidFill>
                  <a:srgbClr val="333f4f"/>
                </a:solidFill>
                <a:latin typeface="Bernard MT Condensed"/>
              </a:rPr>
              <a:t>Loss of muscle mass per decade  </a:t>
            </a:r>
            <a:endParaRPr b="0" lang="en-IE" sz="3600" spc="-1" strike="noStrike">
              <a:latin typeface="Arial"/>
            </a:endParaRPr>
          </a:p>
        </p:txBody>
      </p:sp>
      <p:sp>
        <p:nvSpPr>
          <p:cNvPr id="421" name="TextBox 4"/>
          <p:cNvSpPr/>
          <p:nvPr/>
        </p:nvSpPr>
        <p:spPr>
          <a:xfrm>
            <a:off x="6992640" y="4858200"/>
            <a:ext cx="529740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IE" sz="3600" spc="-1" strike="noStrike">
                <a:solidFill>
                  <a:srgbClr val="333f4f"/>
                </a:solidFill>
                <a:latin typeface="Bernard MT Condensed"/>
              </a:rPr>
              <a:t>Reduced quality of life</a:t>
            </a:r>
            <a:endParaRPr b="0" lang="en-IE" sz="3600" spc="-1" strike="noStrike">
              <a:latin typeface="Arial"/>
            </a:endParaRPr>
          </a:p>
        </p:txBody>
      </p:sp>
      <p:sp>
        <p:nvSpPr>
          <p:cNvPr id="422" name="TextBox 10"/>
          <p:cNvSpPr/>
          <p:nvPr/>
        </p:nvSpPr>
        <p:spPr>
          <a:xfrm>
            <a:off x="7412760" y="2762280"/>
            <a:ext cx="15818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IE" sz="3600" spc="-1" strike="noStrike">
                <a:solidFill>
                  <a:srgbClr val="333f4f"/>
                </a:solidFill>
                <a:latin typeface="Bernard MT Condensed"/>
              </a:rPr>
              <a:t>Frailty</a:t>
            </a:r>
            <a:endParaRPr b="0" lang="en-IE" sz="3600" spc="-1" strike="noStrike">
              <a:latin typeface="Arial"/>
            </a:endParaRPr>
          </a:p>
        </p:txBody>
      </p:sp>
      <p:sp>
        <p:nvSpPr>
          <p:cNvPr id="423" name="TextBox 12"/>
          <p:cNvSpPr/>
          <p:nvPr/>
        </p:nvSpPr>
        <p:spPr>
          <a:xfrm>
            <a:off x="7298280" y="3880440"/>
            <a:ext cx="22964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IE" sz="3600" spc="-1" strike="noStrike">
                <a:solidFill>
                  <a:srgbClr val="333f4f"/>
                </a:solidFill>
                <a:latin typeface="Bernard MT Condensed"/>
              </a:rPr>
              <a:t>Fractures</a:t>
            </a:r>
            <a:endParaRPr b="0" lang="en-IE"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IE" sz="4400" spc="-1" strike="noStrike">
                <a:solidFill>
                  <a:srgbClr val="4d1282"/>
                </a:solidFill>
                <a:latin typeface="Arial"/>
              </a:rPr>
              <a:t>Sarcopenia cause</a:t>
            </a:r>
            <a:endParaRPr b="0" lang="en-US" sz="4400" spc="-1" strike="noStrike">
              <a:solidFill>
                <a:srgbClr val="000000"/>
              </a:solidFill>
              <a:latin typeface="Calibri"/>
            </a:endParaRPr>
          </a:p>
        </p:txBody>
      </p:sp>
      <p:sp>
        <p:nvSpPr>
          <p:cNvPr id="425" name="PlaceHolder 2"/>
          <p:cNvSpPr>
            <a:spLocks noGrp="1"/>
          </p:cNvSpPr>
          <p:nvPr>
            <p:ph/>
          </p:nvPr>
        </p:nvSpPr>
        <p:spPr>
          <a:xfrm>
            <a:off x="778680" y="2235600"/>
            <a:ext cx="9143640" cy="3598200"/>
          </a:xfrm>
          <a:prstGeom prst="rect">
            <a:avLst/>
          </a:prstGeom>
          <a:noFill/>
          <a:ln w="0">
            <a:noFill/>
          </a:ln>
        </p:spPr>
        <p:txBody>
          <a:bodyPr anchor="t">
            <a:normAutofit fontScale="86000"/>
          </a:bodyPr>
          <a:p>
            <a:pPr marL="571680" indent="-571680">
              <a:lnSpc>
                <a:spcPct val="200000"/>
              </a:lnSpc>
              <a:spcBef>
                <a:spcPts val="1001"/>
              </a:spcBef>
              <a:buClr>
                <a:srgbClr val="333f4f"/>
              </a:buClr>
              <a:buFont typeface="Arial"/>
              <a:buChar char="•"/>
            </a:pPr>
            <a:r>
              <a:rPr b="1" lang="en-US" sz="3600" spc="-1" strike="noStrike">
                <a:solidFill>
                  <a:srgbClr val="333f4f"/>
                </a:solidFill>
                <a:latin typeface="Calibri"/>
              </a:rPr>
              <a:t>Chronic inflammation</a:t>
            </a:r>
            <a:endParaRPr b="0" lang="en-US" sz="3600" spc="-1" strike="noStrike">
              <a:solidFill>
                <a:srgbClr val="000000"/>
              </a:solidFill>
              <a:latin typeface="Calibri"/>
            </a:endParaRPr>
          </a:p>
          <a:p>
            <a:pPr marL="571680" indent="-571680">
              <a:lnSpc>
                <a:spcPct val="200000"/>
              </a:lnSpc>
              <a:spcBef>
                <a:spcPts val="1001"/>
              </a:spcBef>
              <a:buClr>
                <a:srgbClr val="333f4f"/>
              </a:buClr>
              <a:buFont typeface="Arial"/>
              <a:buChar char="•"/>
            </a:pPr>
            <a:r>
              <a:rPr b="1" lang="en-US" sz="3600" spc="-1" strike="noStrike">
                <a:solidFill>
                  <a:srgbClr val="333f4f"/>
                </a:solidFill>
                <a:latin typeface="Calibri"/>
              </a:rPr>
              <a:t>Increased reactive oxidative species</a:t>
            </a:r>
            <a:endParaRPr b="0" lang="en-US" sz="3600" spc="-1" strike="noStrike">
              <a:solidFill>
                <a:srgbClr val="000000"/>
              </a:solidFill>
              <a:latin typeface="Calibri"/>
            </a:endParaRPr>
          </a:p>
          <a:p>
            <a:pPr marL="571680" indent="-571680">
              <a:lnSpc>
                <a:spcPct val="200000"/>
              </a:lnSpc>
              <a:spcBef>
                <a:spcPts val="1001"/>
              </a:spcBef>
              <a:buClr>
                <a:srgbClr val="333f4f"/>
              </a:buClr>
              <a:buFont typeface="Arial"/>
              <a:buChar char="•"/>
            </a:pPr>
            <a:r>
              <a:rPr b="1" lang="en-US" sz="3600" spc="-1" strike="noStrike">
                <a:solidFill>
                  <a:srgbClr val="333f4f"/>
                </a:solidFill>
                <a:latin typeface="Calibri"/>
              </a:rPr>
              <a:t>Increased fibrosis of muscle</a:t>
            </a:r>
            <a:endParaRPr b="0" lang="en-US" sz="3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312</TotalTime>
  <Application>LibreOffice/7.3.7.2$Linux_X86_64 LibreOffice_project/30$Build-2</Application>
  <AppVersion>15.0000</AppVersion>
  <Words>1352</Words>
  <Paragraphs>217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2022-03-25T15:01:36Z</dcterms:created>
  <dc:creator>Administrator</dc:creator>
  <dc:description/>
  <dc:language>en-IE</dc:language>
  <cp:lastModifiedBy>Administrator</cp:lastModifiedBy>
  <dcterms:modified xsi:type="dcterms:W3CDTF">2022-03-28T08:53:32Z</dcterms:modified>
  <cp:revision>17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19</vt:i4>
  </property>
  <property fmtid="{D5CDD505-2E9C-101B-9397-08002B2CF9AE}" pid="3" name="PresentationFormat">
    <vt:lpwstr>Widescreen</vt:lpwstr>
  </property>
  <property fmtid="{D5CDD505-2E9C-101B-9397-08002B2CF9AE}" pid="4" name="Slides">
    <vt:i4>38</vt:i4>
  </property>
</Properties>
</file>